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handoutMasterIdLst>
    <p:handoutMasterId r:id="rId31"/>
  </p:handoutMasterIdLst>
  <p:sldIdLst>
    <p:sldId id="257" r:id="rId3"/>
    <p:sldId id="258" r:id="rId4"/>
    <p:sldId id="290" r:id="rId5"/>
    <p:sldId id="260" r:id="rId6"/>
    <p:sldId id="283" r:id="rId7"/>
    <p:sldId id="298" r:id="rId8"/>
    <p:sldId id="277" r:id="rId9"/>
    <p:sldId id="282" r:id="rId10"/>
    <p:sldId id="265" r:id="rId11"/>
    <p:sldId id="264" r:id="rId12"/>
    <p:sldId id="263" r:id="rId13"/>
    <p:sldId id="262" r:id="rId14"/>
    <p:sldId id="296" r:id="rId15"/>
    <p:sldId id="266" r:id="rId16"/>
    <p:sldId id="267" r:id="rId17"/>
    <p:sldId id="288" r:id="rId18"/>
    <p:sldId id="268" r:id="rId19"/>
    <p:sldId id="294" r:id="rId20"/>
    <p:sldId id="269" r:id="rId21"/>
    <p:sldId id="270" r:id="rId22"/>
    <p:sldId id="271" r:id="rId23"/>
    <p:sldId id="272" r:id="rId24"/>
    <p:sldId id="273" r:id="rId25"/>
    <p:sldId id="289" r:id="rId26"/>
    <p:sldId id="284" r:id="rId27"/>
    <p:sldId id="293" r:id="rId28"/>
    <p:sldId id="285" r:id="rId29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0" autoAdjust="0"/>
    <p:restoredTop sz="94660"/>
  </p:normalViewPr>
  <p:slideViewPr>
    <p:cSldViewPr showGuides="1">
      <p:cViewPr varScale="1">
        <p:scale>
          <a:sx n="108" d="100"/>
          <a:sy n="108" d="100"/>
        </p:scale>
        <p:origin x="169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2000" dirty="0">
                <a:solidFill>
                  <a:srgbClr val="0000FF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松江北高国公立大学合格者数</a:t>
            </a:r>
          </a:p>
        </c:rich>
      </c:tx>
      <c:layout>
        <c:manualLayout>
          <c:xMode val="edge"/>
          <c:yMode val="edge"/>
          <c:x val="0.1839322583519323"/>
          <c:y val="1.4981270462852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Sheet1!$B$2:$M$2</c:f>
              <c:strCache>
                <c:ptCount val="12"/>
                <c:pt idx="0">
                  <c:v>平成17</c:v>
                </c:pt>
                <c:pt idx="1">
                  <c:v>平成18</c:v>
                </c:pt>
                <c:pt idx="2">
                  <c:v>平成19</c:v>
                </c:pt>
                <c:pt idx="3">
                  <c:v>平成20</c:v>
                </c:pt>
                <c:pt idx="4">
                  <c:v>平成21</c:v>
                </c:pt>
                <c:pt idx="5">
                  <c:v>平成22</c:v>
                </c:pt>
                <c:pt idx="6">
                  <c:v>平成23</c:v>
                </c:pt>
                <c:pt idx="7">
                  <c:v>平成24</c:v>
                </c:pt>
                <c:pt idx="8">
                  <c:v>平成25</c:v>
                </c:pt>
                <c:pt idx="9">
                  <c:v>平成26</c:v>
                </c:pt>
                <c:pt idx="10">
                  <c:v>平成27</c:v>
                </c:pt>
                <c:pt idx="11">
                  <c:v>平成28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295</c:v>
                </c:pt>
                <c:pt idx="1">
                  <c:v>256</c:v>
                </c:pt>
                <c:pt idx="2">
                  <c:v>233</c:v>
                </c:pt>
                <c:pt idx="3">
                  <c:v>217</c:v>
                </c:pt>
                <c:pt idx="4">
                  <c:v>258</c:v>
                </c:pt>
                <c:pt idx="5">
                  <c:v>232</c:v>
                </c:pt>
                <c:pt idx="6">
                  <c:v>213</c:v>
                </c:pt>
                <c:pt idx="7">
                  <c:v>197</c:v>
                </c:pt>
                <c:pt idx="8">
                  <c:v>202</c:v>
                </c:pt>
                <c:pt idx="9">
                  <c:v>204</c:v>
                </c:pt>
                <c:pt idx="10">
                  <c:v>188</c:v>
                </c:pt>
                <c:pt idx="11">
                  <c:v>221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CD-461E-84A2-49AF85251A5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9085200"/>
        <c:axId val="429089136"/>
      </c:lineChart>
      <c:catAx>
        <c:axId val="42908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29089136"/>
        <c:crosses val="autoZero"/>
        <c:auto val="1"/>
        <c:lblAlgn val="ctr"/>
        <c:lblOffset val="100"/>
        <c:noMultiLvlLbl val="0"/>
      </c:catAx>
      <c:valAx>
        <c:axId val="42908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2908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E3FB8E3-0F7E-4186-BC04-21AFDCB1F5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6AB81F3-FFFF-4C50-A561-A559262CE7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/>
              <a:t>2017/7/22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B61784-BD1E-4248-B341-5964CD4E8E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D1F7BDC-1032-4BBC-B15B-7C0962716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D0139-4359-4ADE-9B35-1093538EBD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9056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/>
              <a:t>2017/7/22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E4BDC-0427-4DE3-AE52-0D7C70E6E3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8467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2017/7/22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3E4BDC-0427-4DE3-AE52-0D7C70E6E36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31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2017/7/22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3E4BDC-0427-4DE3-AE52-0D7C70E6E366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26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39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51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6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144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34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9144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700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2286000"/>
            <a:ext cx="35661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6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967788"/>
            <a:ext cx="356616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87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61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58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6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24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757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933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73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97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16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32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0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03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01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765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18FD7-9FA7-4AA2-8BF5-96AFBC51424D}" type="datetimeFigureOut">
              <a:rPr kumimoji="1" lang="ja-JP" altLang="en-US" smtClean="0"/>
              <a:t>2017/7/5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F1173-CF4E-48A9-A630-3F65470207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3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0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kumimoji="1"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kumimoji="1"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kumimoji="1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youtoku.jimdo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axQBevz9bv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kiriharanomori.jp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-1" y="-10792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/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2EF448-E132-46DF-889D-BE10DA33E4C9}"/>
              </a:ext>
            </a:extLst>
          </p:cNvPr>
          <p:cNvSpPr/>
          <p:nvPr/>
        </p:nvSpPr>
        <p:spPr>
          <a:xfrm>
            <a:off x="0" y="324894"/>
            <a:ext cx="94083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英語は絶対に裏切らない！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277A82-7460-4448-A8F4-08E97061944F}"/>
              </a:ext>
            </a:extLst>
          </p:cNvPr>
          <p:cNvSpPr/>
          <p:nvPr/>
        </p:nvSpPr>
        <p:spPr>
          <a:xfrm>
            <a:off x="1068476" y="1327994"/>
            <a:ext cx="70070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生徒の</a:t>
            </a:r>
            <a:r>
              <a:rPr lang="en-US" altLang="ja-JP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｢</a:t>
            </a:r>
            <a:r>
              <a:rPr lang="ja-JP" alt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英語運用力」を磨く研究会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CF29556-B506-44DB-9578-9A3B3FF1B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86" y="1995737"/>
            <a:ext cx="2792947" cy="450912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14C07E-D9E9-4051-8B16-2A7E53D057C6}"/>
              </a:ext>
            </a:extLst>
          </p:cNvPr>
          <p:cNvSpPr/>
          <p:nvPr/>
        </p:nvSpPr>
        <p:spPr>
          <a:xfrm>
            <a:off x="327889" y="5120321"/>
            <a:ext cx="68627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島根県立松江北高等学校</a:t>
            </a:r>
            <a:endParaRPr lang="en-US" altLang="ja-JP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ＤＨＰ特太ゴシック体" panose="020B0500000000000000" pitchFamily="50" charset="-128"/>
              <a:ea typeface="ＤＨＰ特太ゴシック体" panose="020B0500000000000000" pitchFamily="50" charset="-128"/>
            </a:endParaRPr>
          </a:p>
          <a:p>
            <a:pPr algn="ctr"/>
            <a:r>
              <a:rPr lang="ja-JP" alt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ＤＨＰ特太ゴシック体" panose="020B0500000000000000" pitchFamily="50" charset="-128"/>
                <a:ea typeface="ＤＨＰ特太ゴシック体" panose="020B0500000000000000" pitchFamily="50" charset="-128"/>
              </a:rPr>
              <a:t>八幡成人（やわたしげと）</a:t>
            </a:r>
            <a:endParaRPr lang="ja-JP" alt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F5E2CE-42C4-4A9D-8535-D51AB6BD1FB6}"/>
              </a:ext>
            </a:extLst>
          </p:cNvPr>
          <p:cNvSpPr txBox="1"/>
          <p:nvPr/>
        </p:nvSpPr>
        <p:spPr>
          <a:xfrm>
            <a:off x="3059832" y="200686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7030A0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～７月２２日　博多～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B9A312-77F3-4316-B776-F85B08DFCBB2}"/>
              </a:ext>
            </a:extLst>
          </p:cNvPr>
          <p:cNvSpPr txBox="1"/>
          <p:nvPr/>
        </p:nvSpPr>
        <p:spPr>
          <a:xfrm>
            <a:off x="396845" y="2957635"/>
            <a:ext cx="5919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最低の成績の生徒たちが</a:t>
            </a:r>
            <a:endParaRPr lang="en-US" altLang="ja-JP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過去最高点を取ったのは？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29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B99A02-BE5D-4D11-94C4-35812A92C94D}"/>
              </a:ext>
            </a:extLst>
          </p:cNvPr>
          <p:cNvSpPr/>
          <p:nvPr/>
        </p:nvSpPr>
        <p:spPr>
          <a:xfrm>
            <a:off x="-180528" y="5036260"/>
            <a:ext cx="64459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「受験は団体戦」は</a:t>
            </a:r>
            <a:endParaRPr lang="en-US" altLang="ja-JP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5400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本当だった！！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4D93BC9-2512-40ED-B2B4-0B4688C3C75D}"/>
              </a:ext>
            </a:extLst>
          </p:cNvPr>
          <p:cNvSpPr/>
          <p:nvPr/>
        </p:nvSpPr>
        <p:spPr>
          <a:xfrm>
            <a:off x="-12748" y="3281934"/>
            <a:ext cx="91694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年末年始の「フォロー講座」は</a:t>
            </a:r>
            <a:endParaRPr lang="en-US" altLang="ja-JP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超満員だった！！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3B26388-5503-435A-AA7A-072727978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-298307"/>
            <a:ext cx="7134641" cy="4762373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0BD2D4-E665-4B66-8EA4-94BAF3167165}"/>
              </a:ext>
            </a:extLst>
          </p:cNvPr>
          <p:cNvSpPr txBox="1"/>
          <p:nvPr/>
        </p:nvSpPr>
        <p:spPr>
          <a:xfrm>
            <a:off x="5940152" y="592221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―</a:t>
            </a:r>
            <a:r>
              <a:rPr kumimoji="1" lang="ja-JP" altLang="en-US" dirty="0"/>
              <a:t>　「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一人ではできなくても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みんなとならできる」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957B873-DCF5-4161-8685-7541A608F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946151"/>
            <a:ext cx="1900954" cy="122817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DE34AA-A75A-4147-9C1E-5917C0221E71}"/>
              </a:ext>
            </a:extLst>
          </p:cNvPr>
          <p:cNvSpPr txBox="1"/>
          <p:nvPr/>
        </p:nvSpPr>
        <p:spPr>
          <a:xfrm>
            <a:off x="529058" y="41051"/>
            <a:ext cx="84641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キーワード５　「組織」の力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10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11D65A-4C38-4A62-BF73-E5BB09F42504}"/>
              </a:ext>
            </a:extLst>
          </p:cNvPr>
          <p:cNvSpPr txBox="1"/>
          <p:nvPr/>
        </p:nvSpPr>
        <p:spPr>
          <a:xfrm>
            <a:off x="395536" y="1484784"/>
            <a:ext cx="84249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AR明朝体U" panose="02020A09000000000000" pitchFamily="17" charset="-128"/>
                <a:ea typeface="AR明朝体U" panose="02020A09000000000000" pitchFamily="17" charset="-128"/>
              </a:rPr>
              <a:t>●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「</a:t>
            </a:r>
            <a:r>
              <a:rPr lang="ja-JP" altLang="en-US" sz="2400" b="1" dirty="0">
                <a:latin typeface="AR明朝体U" panose="02020A09000000000000" pitchFamily="17" charset="-128"/>
                <a:ea typeface="AR明朝体U" panose="02020A09000000000000" pitchFamily="17" charset="-128"/>
              </a:rPr>
              <a:t>成功とは成功するまでやり続けることで、失敗とは成功するまでやり続けないことだ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」</a:t>
            </a:r>
            <a:endParaRPr lang="en-US" altLang="ja-JP" sz="2400" dirty="0">
              <a:latin typeface="AR明朝体U" panose="02020A09000000000000" pitchFamily="17" charset="-128"/>
              <a:ea typeface="AR明朝体U" panose="02020A09000000000000" pitchFamily="17" charset="-128"/>
            </a:endParaRPr>
          </a:p>
          <a:p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　　　　　　　　　</a:t>
            </a:r>
            <a:r>
              <a:rPr lang="en-US" altLang="ja-JP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―</a:t>
            </a:r>
            <a:r>
              <a:rPr lang="ja-JP" altLang="en-US" dirty="0"/>
              <a:t>松下電器産業（現パナソニック）創業者・松下幸之助</a:t>
            </a:r>
          </a:p>
          <a:p>
            <a:r>
              <a:rPr lang="ja-JP" altLang="en-US" dirty="0"/>
              <a:t>成功の法則である「努力し続けること」の大切さを説くシンプルな言葉です。</a:t>
            </a:r>
          </a:p>
          <a:p>
            <a:r>
              <a:rPr lang="ja-JP" altLang="en-US" dirty="0"/>
              <a:t>多くの人が、成功を夢見て努力を始めます。そしてその大部分の人は、成功する前に努力することを止めてしまいます。成功の一歩手前にありながら、そのことに気づかずに諦めてしまう人も多いです。</a:t>
            </a:r>
          </a:p>
          <a:p>
            <a:r>
              <a:rPr lang="ja-JP" altLang="en-US" dirty="0">
                <a:latin typeface="AR明朝体U" panose="02020A09000000000000" pitchFamily="17" charset="-128"/>
                <a:ea typeface="AR明朝体U" panose="02020A09000000000000" pitchFamily="17" charset="-128"/>
              </a:rPr>
              <a:t>●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「</a:t>
            </a:r>
            <a:r>
              <a:rPr lang="ja-JP" altLang="en-US" sz="2400" b="1" dirty="0">
                <a:latin typeface="AR明朝体U" panose="02020A09000000000000" pitchFamily="17" charset="-128"/>
                <a:ea typeface="AR明朝体U" panose="02020A09000000000000" pitchFamily="17" charset="-128"/>
              </a:rPr>
              <a:t>成功と失敗は紙一重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」</a:t>
            </a:r>
            <a:r>
              <a:rPr lang="ja-JP" altLang="en-US" dirty="0"/>
              <a:t>という言葉があるように、</a:t>
            </a:r>
            <a:r>
              <a:rPr lang="ja-JP" altLang="en-US" u="sng" dirty="0"/>
              <a:t>成功する人と失敗する人の差はほんのわずか</a:t>
            </a:r>
            <a:r>
              <a:rPr lang="ja-JP" altLang="en-US" dirty="0"/>
              <a:t>で、もう少しの努力をするかしないかの差であると言えます。</a:t>
            </a:r>
          </a:p>
          <a:p>
            <a:r>
              <a:rPr lang="ja-JP" altLang="en-US" dirty="0">
                <a:latin typeface="AR明朝体U" panose="02020A09000000000000" pitchFamily="17" charset="-128"/>
                <a:ea typeface="AR明朝体U" panose="02020A09000000000000" pitchFamily="17" charset="-128"/>
              </a:rPr>
              <a:t>●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「</a:t>
            </a:r>
            <a:r>
              <a:rPr lang="ja-JP" altLang="en-US" sz="2400" b="1" dirty="0">
                <a:latin typeface="AR明朝体U" panose="02020A09000000000000" pitchFamily="17" charset="-128"/>
                <a:ea typeface="AR明朝体U" panose="02020A09000000000000" pitchFamily="17" charset="-128"/>
              </a:rPr>
              <a:t>継続は力なり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」</a:t>
            </a:r>
            <a:r>
              <a:rPr lang="ja-JP" altLang="en-US" dirty="0"/>
              <a:t>という言葉も、努力を続けることの大切さを説く言葉です。</a:t>
            </a:r>
          </a:p>
          <a:p>
            <a:r>
              <a:rPr lang="ja-JP" altLang="en-US" dirty="0"/>
              <a:t>●アメリカの有名な発明家トーマス・エジソンは、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「</a:t>
            </a:r>
            <a:r>
              <a:rPr lang="ja-JP" altLang="en-US" sz="2400" b="1" dirty="0">
                <a:latin typeface="AR明朝体U" panose="02020A09000000000000" pitchFamily="17" charset="-128"/>
                <a:ea typeface="AR明朝体U" panose="02020A09000000000000" pitchFamily="17" charset="-128"/>
              </a:rPr>
              <a:t>私は失敗したことがない。ただ、</a:t>
            </a:r>
            <a:r>
              <a:rPr lang="en-US" altLang="ja-JP" sz="2400" b="1" dirty="0">
                <a:latin typeface="AR明朝体U" panose="02020A09000000000000" pitchFamily="17" charset="-128"/>
                <a:ea typeface="AR明朝体U" panose="02020A09000000000000" pitchFamily="17" charset="-128"/>
              </a:rPr>
              <a:t>1</a:t>
            </a:r>
            <a:r>
              <a:rPr lang="ja-JP" altLang="en-US" sz="2400" b="1" dirty="0">
                <a:latin typeface="AR明朝体U" panose="02020A09000000000000" pitchFamily="17" charset="-128"/>
                <a:ea typeface="AR明朝体U" panose="02020A09000000000000" pitchFamily="17" charset="-128"/>
              </a:rPr>
              <a:t>万通りの、うまく行かない方法を見つけただけだ。</a:t>
            </a:r>
            <a:r>
              <a:rPr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」</a:t>
            </a:r>
            <a:r>
              <a:rPr lang="ja-JP" altLang="en-US" dirty="0"/>
              <a:t>という有名な言葉を残しています。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A1A1333-ECFA-42EF-9CC8-F13FA8D7E006}"/>
              </a:ext>
            </a:extLst>
          </p:cNvPr>
          <p:cNvSpPr/>
          <p:nvPr/>
        </p:nvSpPr>
        <p:spPr>
          <a:xfrm>
            <a:off x="231645" y="5712789"/>
            <a:ext cx="875271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99</a:t>
            </a:r>
            <a:r>
              <a:rPr lang="ja-JP" altLang="en-US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℃と</a:t>
            </a:r>
            <a:r>
              <a:rPr lang="en-US" altLang="ja-JP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100</a:t>
            </a:r>
            <a:r>
              <a:rPr lang="ja-JP" altLang="en-US" sz="6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℃の差！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1D43957-142B-4D4F-8756-2D07543961E1}"/>
              </a:ext>
            </a:extLst>
          </p:cNvPr>
          <p:cNvSpPr txBox="1"/>
          <p:nvPr/>
        </p:nvSpPr>
        <p:spPr>
          <a:xfrm>
            <a:off x="12098" y="274800"/>
            <a:ext cx="911980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キーワード６　成功するまでやる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-459432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E4E0E8BF-3FFA-4ABA-812C-F9DAF568E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36912"/>
            <a:ext cx="2096813" cy="108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083AE43-164C-47B3-9182-618A05891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852" y="2146488"/>
            <a:ext cx="2084296" cy="206084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D9DCE42-4809-4869-A84B-A590456D2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060848"/>
            <a:ext cx="2190294" cy="214648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A8B3886-FF11-4799-B676-6995437CA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660" y="4457112"/>
            <a:ext cx="814875" cy="98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731A1A-63A6-43C5-A3E8-B45CD1D4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713" y="4437112"/>
            <a:ext cx="1003688" cy="100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049D745-66FF-4406-9FC2-111287164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6623" y="4404659"/>
            <a:ext cx="1033500" cy="10200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738434-B22C-4F3F-AB47-C944A4AAEEBA}"/>
              </a:ext>
            </a:extLst>
          </p:cNvPr>
          <p:cNvSpPr txBox="1"/>
          <p:nvPr/>
        </p:nvSpPr>
        <p:spPr>
          <a:xfrm>
            <a:off x="683568" y="148478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AR明朝体U" panose="02020A09000000000000" pitchFamily="17" charset="-128"/>
                <a:ea typeface="AR明朝体U" panose="02020A09000000000000" pitchFamily="17" charset="-128"/>
              </a:rPr>
              <a:t>●堅い握手　　　　●熱き抱擁　　　　　●熱き口づけ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E1679D-2C51-452E-B6B8-F62CC4B01971}"/>
              </a:ext>
            </a:extLst>
          </p:cNvPr>
          <p:cNvSpPr/>
          <p:nvPr/>
        </p:nvSpPr>
        <p:spPr>
          <a:xfrm>
            <a:off x="137742" y="5792591"/>
            <a:ext cx="9084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さて、今年圧倒的に多かったのは？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676D350-2361-4001-A687-8A568AD10EF6}"/>
              </a:ext>
            </a:extLst>
          </p:cNvPr>
          <p:cNvSpPr txBox="1"/>
          <p:nvPr/>
        </p:nvSpPr>
        <p:spPr>
          <a:xfrm>
            <a:off x="913595" y="-16643"/>
            <a:ext cx="75328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キーワード７　信頼関係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20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昨年度の生徒たちに学ぶ成功するためのキーワードは？</a:t>
            </a:r>
            <a:endParaRPr kumimoji="1" lang="en-US" altLang="ja-JP" sz="2400" dirty="0"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75" name="フリーフォーム 174"/>
          <p:cNvSpPr/>
          <p:nvPr/>
        </p:nvSpPr>
        <p:spPr>
          <a:xfrm>
            <a:off x="3174234" y="1615746"/>
            <a:ext cx="5502720" cy="652490"/>
          </a:xfrm>
          <a:custGeom>
            <a:avLst/>
            <a:gdLst>
              <a:gd name="connsiteX0" fmla="*/ 0 w 3679781"/>
              <a:gd name="connsiteY0" fmla="*/ 0 h 1121884"/>
              <a:gd name="connsiteX1" fmla="*/ 3679781 w 3679781"/>
              <a:gd name="connsiteY1" fmla="*/ 0 h 1121884"/>
              <a:gd name="connsiteX2" fmla="*/ 3679781 w 3679781"/>
              <a:gd name="connsiteY2" fmla="*/ 1121884 h 1121884"/>
              <a:gd name="connsiteX3" fmla="*/ 0 w 3679781"/>
              <a:gd name="connsiteY3" fmla="*/ 1121884 h 1121884"/>
              <a:gd name="connsiteX4" fmla="*/ 0 w 3679781"/>
              <a:gd name="connsiteY4" fmla="*/ 0 h 112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81" h="1121884">
                <a:moveTo>
                  <a:pt x="0" y="0"/>
                </a:moveTo>
                <a:lnTo>
                  <a:pt x="3679781" y="0"/>
                </a:lnTo>
                <a:lnTo>
                  <a:pt x="3679781" y="1121884"/>
                </a:lnTo>
                <a:lnTo>
                  <a:pt x="0" y="112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ja-JP" altLang="en-US" sz="3600" kern="1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繰り返し</a:t>
            </a:r>
          </a:p>
        </p:txBody>
      </p:sp>
      <p:sp>
        <p:nvSpPr>
          <p:cNvPr id="176" name="フリーフォーム 175"/>
          <p:cNvSpPr/>
          <p:nvPr/>
        </p:nvSpPr>
        <p:spPr>
          <a:xfrm>
            <a:off x="3151545" y="2447781"/>
            <a:ext cx="5502720" cy="788643"/>
          </a:xfrm>
          <a:custGeom>
            <a:avLst/>
            <a:gdLst>
              <a:gd name="connsiteX0" fmla="*/ 0 w 3679781"/>
              <a:gd name="connsiteY0" fmla="*/ 0 h 1121884"/>
              <a:gd name="connsiteX1" fmla="*/ 3679781 w 3679781"/>
              <a:gd name="connsiteY1" fmla="*/ 0 h 1121884"/>
              <a:gd name="connsiteX2" fmla="*/ 3679781 w 3679781"/>
              <a:gd name="connsiteY2" fmla="*/ 1121884 h 1121884"/>
              <a:gd name="connsiteX3" fmla="*/ 0 w 3679781"/>
              <a:gd name="connsiteY3" fmla="*/ 1121884 h 1121884"/>
              <a:gd name="connsiteX4" fmla="*/ 0 w 3679781"/>
              <a:gd name="connsiteY4" fmla="*/ 0 h 112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81" h="1121884">
                <a:moveTo>
                  <a:pt x="0" y="0"/>
                </a:moveTo>
                <a:lnTo>
                  <a:pt x="3679781" y="0"/>
                </a:lnTo>
                <a:lnTo>
                  <a:pt x="3679781" y="1121884"/>
                </a:lnTo>
                <a:lnTo>
                  <a:pt x="0" y="112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ja-JP" altLang="en-US" sz="3600" kern="1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危機意識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848886" y="1586894"/>
            <a:ext cx="1224136" cy="37444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60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強い夢</a:t>
            </a:r>
            <a:endParaRPr kumimoji="1" lang="ja-JP" altLang="en-US" sz="60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フリーフォーム 174">
            <a:extLst>
              <a:ext uri="{FF2B5EF4-FFF2-40B4-BE49-F238E27FC236}">
                <a16:creationId xmlns:a16="http://schemas.microsoft.com/office/drawing/2014/main" id="{449EC1D3-864D-4477-973D-8975CC81122D}"/>
              </a:ext>
            </a:extLst>
          </p:cNvPr>
          <p:cNvSpPr/>
          <p:nvPr/>
        </p:nvSpPr>
        <p:spPr>
          <a:xfrm>
            <a:off x="3174234" y="670324"/>
            <a:ext cx="5502720" cy="670350"/>
          </a:xfrm>
          <a:custGeom>
            <a:avLst/>
            <a:gdLst>
              <a:gd name="connsiteX0" fmla="*/ 0 w 3679781"/>
              <a:gd name="connsiteY0" fmla="*/ 0 h 1121884"/>
              <a:gd name="connsiteX1" fmla="*/ 3679781 w 3679781"/>
              <a:gd name="connsiteY1" fmla="*/ 0 h 1121884"/>
              <a:gd name="connsiteX2" fmla="*/ 3679781 w 3679781"/>
              <a:gd name="connsiteY2" fmla="*/ 1121884 h 1121884"/>
              <a:gd name="connsiteX3" fmla="*/ 0 w 3679781"/>
              <a:gd name="connsiteY3" fmla="*/ 1121884 h 1121884"/>
              <a:gd name="connsiteX4" fmla="*/ 0 w 3679781"/>
              <a:gd name="connsiteY4" fmla="*/ 0 h 112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81" h="1121884">
                <a:moveTo>
                  <a:pt x="0" y="0"/>
                </a:moveTo>
                <a:lnTo>
                  <a:pt x="3679781" y="0"/>
                </a:lnTo>
                <a:lnTo>
                  <a:pt x="3679781" y="1121884"/>
                </a:lnTo>
                <a:lnTo>
                  <a:pt x="0" y="112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ja-JP" altLang="en-US" sz="3600" kern="1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勉強の仕方</a:t>
            </a:r>
          </a:p>
        </p:txBody>
      </p:sp>
      <p:sp>
        <p:nvSpPr>
          <p:cNvPr id="11" name="フリーフォーム 176">
            <a:extLst>
              <a:ext uri="{FF2B5EF4-FFF2-40B4-BE49-F238E27FC236}">
                <a16:creationId xmlns:a16="http://schemas.microsoft.com/office/drawing/2014/main" id="{B8F2AE16-CDAE-4F7B-ACB5-9F351FEDAAC6}"/>
              </a:ext>
            </a:extLst>
          </p:cNvPr>
          <p:cNvSpPr/>
          <p:nvPr/>
        </p:nvSpPr>
        <p:spPr>
          <a:xfrm>
            <a:off x="3152532" y="4614091"/>
            <a:ext cx="5502720" cy="759125"/>
          </a:xfrm>
          <a:custGeom>
            <a:avLst/>
            <a:gdLst>
              <a:gd name="connsiteX0" fmla="*/ 0 w 3679781"/>
              <a:gd name="connsiteY0" fmla="*/ 0 h 1121884"/>
              <a:gd name="connsiteX1" fmla="*/ 3679781 w 3679781"/>
              <a:gd name="connsiteY1" fmla="*/ 0 h 1121884"/>
              <a:gd name="connsiteX2" fmla="*/ 3679781 w 3679781"/>
              <a:gd name="connsiteY2" fmla="*/ 1121884 h 1121884"/>
              <a:gd name="connsiteX3" fmla="*/ 0 w 3679781"/>
              <a:gd name="connsiteY3" fmla="*/ 1121884 h 1121884"/>
              <a:gd name="connsiteX4" fmla="*/ 0 w 3679781"/>
              <a:gd name="connsiteY4" fmla="*/ 0 h 112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81" h="1121884">
                <a:moveTo>
                  <a:pt x="0" y="0"/>
                </a:moveTo>
                <a:lnTo>
                  <a:pt x="3679781" y="0"/>
                </a:lnTo>
                <a:lnTo>
                  <a:pt x="3679781" y="1121884"/>
                </a:lnTo>
                <a:lnTo>
                  <a:pt x="0" y="112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ja-JP" altLang="en-US" sz="3600" kern="1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成功するまでやる</a:t>
            </a:r>
          </a:p>
        </p:txBody>
      </p:sp>
      <p:sp>
        <p:nvSpPr>
          <p:cNvPr id="12" name="フリーフォーム 176">
            <a:extLst>
              <a:ext uri="{FF2B5EF4-FFF2-40B4-BE49-F238E27FC236}">
                <a16:creationId xmlns:a16="http://schemas.microsoft.com/office/drawing/2014/main" id="{2E9DD790-5E54-4821-8B65-A24A4770D9B4}"/>
              </a:ext>
            </a:extLst>
          </p:cNvPr>
          <p:cNvSpPr/>
          <p:nvPr/>
        </p:nvSpPr>
        <p:spPr>
          <a:xfrm>
            <a:off x="3174234" y="5661248"/>
            <a:ext cx="5502720" cy="792088"/>
          </a:xfrm>
          <a:custGeom>
            <a:avLst/>
            <a:gdLst>
              <a:gd name="connsiteX0" fmla="*/ 0 w 3679781"/>
              <a:gd name="connsiteY0" fmla="*/ 0 h 1121884"/>
              <a:gd name="connsiteX1" fmla="*/ 3679781 w 3679781"/>
              <a:gd name="connsiteY1" fmla="*/ 0 h 1121884"/>
              <a:gd name="connsiteX2" fmla="*/ 3679781 w 3679781"/>
              <a:gd name="connsiteY2" fmla="*/ 1121884 h 1121884"/>
              <a:gd name="connsiteX3" fmla="*/ 0 w 3679781"/>
              <a:gd name="connsiteY3" fmla="*/ 1121884 h 1121884"/>
              <a:gd name="connsiteX4" fmla="*/ 0 w 3679781"/>
              <a:gd name="connsiteY4" fmla="*/ 0 h 112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81" h="1121884">
                <a:moveTo>
                  <a:pt x="0" y="0"/>
                </a:moveTo>
                <a:lnTo>
                  <a:pt x="3679781" y="0"/>
                </a:lnTo>
                <a:lnTo>
                  <a:pt x="3679781" y="1121884"/>
                </a:lnTo>
                <a:lnTo>
                  <a:pt x="0" y="112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ja-JP" altLang="en-US" sz="3600" kern="1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信頼関係</a:t>
            </a:r>
          </a:p>
        </p:txBody>
      </p:sp>
      <p:sp>
        <p:nvSpPr>
          <p:cNvPr id="13" name="フリーフォーム 175">
            <a:extLst>
              <a:ext uri="{FF2B5EF4-FFF2-40B4-BE49-F238E27FC236}">
                <a16:creationId xmlns:a16="http://schemas.microsoft.com/office/drawing/2014/main" id="{1758489C-321B-4B7A-83A3-6DA9276B90D2}"/>
              </a:ext>
            </a:extLst>
          </p:cNvPr>
          <p:cNvSpPr/>
          <p:nvPr/>
        </p:nvSpPr>
        <p:spPr>
          <a:xfrm>
            <a:off x="3151545" y="3537416"/>
            <a:ext cx="5502720" cy="788643"/>
          </a:xfrm>
          <a:custGeom>
            <a:avLst/>
            <a:gdLst>
              <a:gd name="connsiteX0" fmla="*/ 0 w 3679781"/>
              <a:gd name="connsiteY0" fmla="*/ 0 h 1121884"/>
              <a:gd name="connsiteX1" fmla="*/ 3679781 w 3679781"/>
              <a:gd name="connsiteY1" fmla="*/ 0 h 1121884"/>
              <a:gd name="connsiteX2" fmla="*/ 3679781 w 3679781"/>
              <a:gd name="connsiteY2" fmla="*/ 1121884 h 1121884"/>
              <a:gd name="connsiteX3" fmla="*/ 0 w 3679781"/>
              <a:gd name="connsiteY3" fmla="*/ 1121884 h 1121884"/>
              <a:gd name="connsiteX4" fmla="*/ 0 w 3679781"/>
              <a:gd name="connsiteY4" fmla="*/ 0 h 112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781" h="1121884">
                <a:moveTo>
                  <a:pt x="0" y="0"/>
                </a:moveTo>
                <a:lnTo>
                  <a:pt x="3679781" y="0"/>
                </a:lnTo>
                <a:lnTo>
                  <a:pt x="3679781" y="1121884"/>
                </a:lnTo>
                <a:lnTo>
                  <a:pt x="0" y="112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kumimoji="1" lang="ja-JP" altLang="en-US" sz="3600" kern="1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「組織」の力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CFAFEE7-4022-46B7-A30D-07F8BB0E4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359272"/>
            <a:ext cx="1603881" cy="2339257"/>
          </a:xfrm>
          <a:prstGeom prst="rect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5723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-10792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02B197-0FAD-4806-AB51-8BE1D3D3CE5B}"/>
              </a:ext>
            </a:extLst>
          </p:cNvPr>
          <p:cNvSpPr/>
          <p:nvPr/>
        </p:nvSpPr>
        <p:spPr>
          <a:xfrm>
            <a:off x="167589" y="260648"/>
            <a:ext cx="916308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英語の</a:t>
            </a:r>
            <a:r>
              <a:rPr lang="ja-JP" altLang="en-US" sz="36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８割</a:t>
            </a:r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までは単語力ダ！</a:t>
            </a:r>
            <a:endParaRPr lang="en-US" altLang="ja-JP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英語の勉強は単語に始まり、単語に終わる。</a:t>
            </a:r>
            <a:endParaRPr lang="en-US" altLang="ja-JP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　　　　　　　　　　　　（竹岡広信）</a:t>
            </a:r>
            <a:endParaRPr lang="en-US" altLang="ja-JP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endParaRPr lang="ja-JP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7AFE6E2-9BB3-445A-993B-54C405AD15F0}"/>
              </a:ext>
            </a:extLst>
          </p:cNvPr>
          <p:cNvSpPr/>
          <p:nvPr/>
        </p:nvSpPr>
        <p:spPr>
          <a:xfrm>
            <a:off x="155748" y="2146131"/>
            <a:ext cx="865288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単語は</a:t>
            </a:r>
            <a:r>
              <a:rPr lang="ja-JP" altLang="en-US" sz="28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６回目</a:t>
            </a:r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に入ると忘れない</a:t>
            </a:r>
            <a:endParaRPr lang="en-US" altLang="ja-JP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endParaRPr lang="en-US" altLang="ja-JP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英語教師がよく言う、文脈から単語の意味を考えなさい、はナンセンスだ。単語が分かるから文脈が分かるのであって、それを軽視するのは邪道だ。</a:t>
            </a:r>
            <a:endParaRPr lang="en-US" altLang="ja-JP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　　</a:t>
            </a:r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マーカー体E" panose="040B0900000000000000" pitchFamily="50" charset="-128"/>
                <a:ea typeface="AR Pマーカー体E" panose="040B0900000000000000" pitchFamily="50" charset="-128"/>
              </a:rPr>
              <a:t>（前文部科学省教科書調査官　新里眞夫氏）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75791D-0E2E-47D7-89BB-1187AD853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2108948"/>
            <a:ext cx="1155264" cy="84988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EA2274-1944-44CD-805D-8EF15A3267CA}"/>
              </a:ext>
            </a:extLst>
          </p:cNvPr>
          <p:cNvSpPr txBox="1"/>
          <p:nvPr/>
        </p:nvSpPr>
        <p:spPr>
          <a:xfrm>
            <a:off x="174536" y="5049162"/>
            <a:ext cx="88649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棒</a:t>
            </a: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暗記・根性論では大学・社会に出てから</a:t>
            </a:r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通用しない！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45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F59235-C707-4FB9-A6FD-B6BDEB2CF9EE}"/>
              </a:ext>
            </a:extLst>
          </p:cNvPr>
          <p:cNvSpPr txBox="1"/>
          <p:nvPr/>
        </p:nvSpPr>
        <p:spPr>
          <a:xfrm>
            <a:off x="0" y="116632"/>
            <a:ext cx="9036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（例）</a:t>
            </a:r>
            <a:r>
              <a:rPr lang="ja-JP" altLang="en-US" sz="6600" dirty="0" err="1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ｃ</a:t>
            </a:r>
            <a:r>
              <a:rPr lang="en-US" altLang="ja-JP" sz="6600" dirty="0" err="1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apital</a:t>
            </a:r>
            <a:r>
              <a:rPr lang="ja-JP" altLang="en-US" sz="6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の意味？</a:t>
            </a:r>
            <a:endParaRPr kumimoji="1" lang="en-US" altLang="ja-JP" sz="66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1FC7E5-C07F-4829-B818-77AAE0DEA657}"/>
              </a:ext>
            </a:extLst>
          </p:cNvPr>
          <p:cNvSpPr txBox="1"/>
          <p:nvPr/>
        </p:nvSpPr>
        <p:spPr>
          <a:xfrm>
            <a:off x="395536" y="1700808"/>
            <a:ext cx="60486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AR Pゴシック体S" pitchFamily="50" charset="-128"/>
                <a:ea typeface="AR Pゴシック体S" pitchFamily="50" charset="-128"/>
              </a:rPr>
              <a:t>①［名］首都</a:t>
            </a:r>
            <a:endParaRPr kumimoji="1" lang="en-US" altLang="ja-JP" sz="5400" dirty="0">
              <a:latin typeface="AR Pゴシック体S" pitchFamily="50" charset="-128"/>
              <a:ea typeface="AR Pゴシック体S" pitchFamily="50" charset="-128"/>
            </a:endParaRPr>
          </a:p>
          <a:p>
            <a:r>
              <a:rPr lang="ja-JP" altLang="en-US" sz="5400" dirty="0">
                <a:latin typeface="AR Pゴシック体S" pitchFamily="50" charset="-128"/>
                <a:ea typeface="AR Pゴシック体S" pitchFamily="50" charset="-128"/>
              </a:rPr>
              <a:t>②［名］資本</a:t>
            </a:r>
            <a:endParaRPr lang="en-US" altLang="ja-JP" sz="5400" dirty="0">
              <a:latin typeface="AR Pゴシック体S" pitchFamily="50" charset="-128"/>
              <a:ea typeface="AR Pゴシック体S" pitchFamily="50" charset="-128"/>
            </a:endParaRPr>
          </a:p>
          <a:p>
            <a:r>
              <a:rPr kumimoji="1" lang="ja-JP" altLang="en-US" sz="5400" dirty="0">
                <a:latin typeface="AR Pゴシック体S" pitchFamily="50" charset="-128"/>
                <a:ea typeface="AR Pゴシック体S" pitchFamily="50" charset="-128"/>
              </a:rPr>
              <a:t>③［形］大文字の</a:t>
            </a:r>
            <a:endParaRPr kumimoji="1" lang="en-US" altLang="ja-JP" sz="5400" dirty="0">
              <a:latin typeface="AR Pゴシック体S" pitchFamily="50" charset="-128"/>
              <a:ea typeface="AR Pゴシック体S" pitchFamily="50" charset="-128"/>
            </a:endParaRPr>
          </a:p>
          <a:p>
            <a:r>
              <a:rPr lang="ja-JP" altLang="en-US" sz="5400" dirty="0">
                <a:latin typeface="AR Pゴシック体S" pitchFamily="50" charset="-128"/>
                <a:ea typeface="AR Pゴシック体S" pitchFamily="50" charset="-128"/>
              </a:rPr>
              <a:t>④［形］重要な</a:t>
            </a:r>
            <a:endParaRPr lang="en-US" altLang="ja-JP" sz="5400" dirty="0">
              <a:latin typeface="AR Pゴシック体S" pitchFamily="50" charset="-128"/>
              <a:ea typeface="AR Pゴシック体S" pitchFamily="50" charset="-128"/>
            </a:endParaRPr>
          </a:p>
          <a:p>
            <a:r>
              <a:rPr kumimoji="1" lang="ja-JP" altLang="en-US" sz="5400" dirty="0">
                <a:latin typeface="AR Pゴシック体S" pitchFamily="50" charset="-128"/>
                <a:ea typeface="AR Pゴシック体S" pitchFamily="50" charset="-128"/>
              </a:rPr>
              <a:t>⑤［形］死刑の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F675E5C-A7C7-4AFE-A0CC-B88FC5292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838" y="3595744"/>
            <a:ext cx="2475191" cy="278001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AF8257B-8859-4F44-B96A-1E8006673110}"/>
              </a:ext>
            </a:extLst>
          </p:cNvPr>
          <p:cNvSpPr/>
          <p:nvPr/>
        </p:nvSpPr>
        <p:spPr>
          <a:xfrm>
            <a:off x="6811534" y="4524087"/>
            <a:ext cx="118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cap</a:t>
            </a:r>
            <a:endParaRPr lang="ja-JP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39EAC7A-B007-4FB1-848F-E1CD8A26F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520" y="5866636"/>
            <a:ext cx="482055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コレを丸暗記？？</a:t>
            </a:r>
          </a:p>
          <a:p>
            <a:pPr algn="ctr"/>
            <a:endParaRPr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494A69-FC1E-43BE-A351-7BD99D9452B3}"/>
              </a:ext>
            </a:extLst>
          </p:cNvPr>
          <p:cNvSpPr txBox="1"/>
          <p:nvPr/>
        </p:nvSpPr>
        <p:spPr>
          <a:xfrm>
            <a:off x="6733956" y="1412776"/>
            <a:ext cx="131799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HG創英角ｺﾞｼｯｸUB" pitchFamily="49" charset="-128"/>
                <a:ea typeface="HG創英角ｺﾞｼｯｸUB" pitchFamily="49" charset="-128"/>
              </a:rPr>
              <a:t>頭</a:t>
            </a:r>
          </a:p>
          <a:p>
            <a:pPr algn="ctr"/>
            <a:endParaRPr kumimoji="1" lang="en-US" altLang="ja-JP" sz="66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4F759A1-8D1A-4D30-A3A5-E4229654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329" y="2797050"/>
            <a:ext cx="2731245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-10792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DD058978-19C7-456C-BB20-6324D612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0400" y="111902"/>
            <a:ext cx="787812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651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A33AA6-DCBE-43F4-A445-45E771DC7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181" y="5013176"/>
            <a:ext cx="2758819" cy="1834032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3FC4D7-D596-4D9B-82A4-518C43CFCDAD}"/>
              </a:ext>
            </a:extLst>
          </p:cNvPr>
          <p:cNvSpPr txBox="1"/>
          <p:nvPr/>
        </p:nvSpPr>
        <p:spPr>
          <a:xfrm>
            <a:off x="194764" y="5641104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ＤＣＧクリスタルW5" pitchFamily="50" charset="-128"/>
                <a:ea typeface="ＤＣＧクリスタルW5" pitchFamily="50" charset="-128"/>
              </a:rPr>
              <a:t>▲</a:t>
            </a:r>
            <a:r>
              <a:rPr kumimoji="1" lang="en-US" altLang="ja-JP" sz="2400" b="1" dirty="0">
                <a:solidFill>
                  <a:srgbClr val="FF0000"/>
                </a:solidFill>
                <a:latin typeface="ＤＣＧクリスタルW5" pitchFamily="50" charset="-128"/>
                <a:ea typeface="ＤＣＧクリスタルW5" pitchFamily="50" charset="-128"/>
              </a:rPr>
              <a:t>『</a:t>
            </a:r>
            <a:r>
              <a:rPr kumimoji="1" lang="ja-JP" altLang="en-US" sz="2400" b="1" dirty="0">
                <a:solidFill>
                  <a:srgbClr val="FF0000"/>
                </a:solidFill>
                <a:latin typeface="ＤＣＧクリスタルW5" pitchFamily="50" charset="-128"/>
                <a:ea typeface="ＤＣＧクリスタルW5" pitchFamily="50" charset="-128"/>
              </a:rPr>
              <a:t>ライトハウス英和辞典</a:t>
            </a:r>
            <a:r>
              <a:rPr kumimoji="1" lang="en-US" altLang="ja-JP" sz="2400" b="1" dirty="0">
                <a:solidFill>
                  <a:srgbClr val="FF0000"/>
                </a:solidFill>
                <a:latin typeface="ＤＣＧクリスタルW5" pitchFamily="50" charset="-128"/>
                <a:ea typeface="ＤＣＧクリスタルW5" pitchFamily="50" charset="-128"/>
              </a:rPr>
              <a:t>』</a:t>
            </a:r>
            <a:r>
              <a:rPr kumimoji="1" lang="ja-JP" altLang="en-US" sz="2400" b="1" dirty="0">
                <a:solidFill>
                  <a:srgbClr val="FF0000"/>
                </a:solidFill>
                <a:latin typeface="ＤＣＧクリスタルW5" pitchFamily="50" charset="-128"/>
                <a:ea typeface="ＤＣＧクリスタルW5" pitchFamily="50" charset="-128"/>
              </a:rPr>
              <a:t>の「語義の展開」図</a:t>
            </a:r>
            <a:endParaRPr kumimoji="1" lang="en-US" altLang="ja-JP" sz="2400" b="1" dirty="0">
              <a:solidFill>
                <a:srgbClr val="FF0000"/>
              </a:solidFill>
              <a:latin typeface="ＤＣＧクリスタルW5" pitchFamily="50" charset="-128"/>
              <a:ea typeface="ＤＣＧクリスタルW5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ＤＣＧクリスタルW5" pitchFamily="50" charset="-128"/>
                <a:ea typeface="ＤＣＧクリスタルW5" pitchFamily="50" charset="-128"/>
              </a:rPr>
              <a:t>単語暗記には大きな武器になるよ！</a:t>
            </a:r>
            <a:endParaRPr kumimoji="1" lang="ja-JP" altLang="en-US" sz="2400" b="1" dirty="0">
              <a:solidFill>
                <a:srgbClr val="FF0000"/>
              </a:solidFill>
              <a:latin typeface="ＤＣＧクリスタルW5" pitchFamily="50" charset="-128"/>
              <a:ea typeface="ＤＣＧクリスタルW5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ED0466-50F6-41EC-9DF4-E6F7BBD6D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155077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53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120ECD-465B-4A2F-ACDE-1E6023894C27}"/>
              </a:ext>
            </a:extLst>
          </p:cNvPr>
          <p:cNvSpPr txBox="1"/>
          <p:nvPr/>
        </p:nvSpPr>
        <p:spPr>
          <a:xfrm>
            <a:off x="107504" y="65242"/>
            <a:ext cx="86764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1" lang="ja-JP" altLang="en-US" sz="5400" b="1" cap="all" dirty="0">
                <a:ln/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●</a:t>
            </a:r>
            <a:r>
              <a:rPr kumimoji="1" lang="en-US" altLang="ja-JP" sz="5400" b="1" cap="all" dirty="0">
                <a:ln/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cap-</a:t>
            </a:r>
            <a:r>
              <a:rPr kumimoji="1" lang="ja-JP" altLang="en-US" sz="5400" b="1" cap="all" dirty="0">
                <a:ln/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を含んだ英単語</a:t>
            </a:r>
            <a:endParaRPr kumimoji="1" lang="en-US" altLang="ja-JP" sz="5400" b="1" cap="all" dirty="0">
              <a:ln/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4C4385-CEBC-4F5C-8F59-1F02AD3FB775}"/>
              </a:ext>
            </a:extLst>
          </p:cNvPr>
          <p:cNvSpPr txBox="1"/>
          <p:nvPr/>
        </p:nvSpPr>
        <p:spPr>
          <a:xfrm>
            <a:off x="611560" y="1052736"/>
            <a:ext cx="80648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cap</a:t>
            </a:r>
            <a:r>
              <a:rPr kumimoji="1" lang="en-US" altLang="ja-JP" sz="4400" dirty="0">
                <a:solidFill>
                  <a:schemeClr val="bg1"/>
                </a:solidFill>
                <a:latin typeface="Impact" pitchFamily="34" charset="0"/>
              </a:rPr>
              <a:t> 	</a:t>
            </a:r>
            <a:r>
              <a:rPr kumimoji="1" lang="en-US" altLang="ja-JP" sz="4400" dirty="0">
                <a:solidFill>
                  <a:srgbClr val="0000FF"/>
                </a:solidFill>
                <a:latin typeface="Impact" pitchFamily="34" charset="0"/>
              </a:rPr>
              <a:t>	</a:t>
            </a:r>
            <a:r>
              <a:rPr kumimoji="1"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［名］帽子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cap</a:t>
            </a:r>
            <a:r>
              <a:rPr lang="en-US" altLang="ja-JP" sz="4400" dirty="0">
                <a:solidFill>
                  <a:srgbClr val="FF0000"/>
                </a:solidFill>
                <a:latin typeface="Impact" pitchFamily="34" charset="0"/>
              </a:rPr>
              <a:t>tain</a:t>
            </a:r>
            <a:r>
              <a:rPr lang="en-US" altLang="ja-JP" sz="4400" dirty="0">
                <a:solidFill>
                  <a:schemeClr val="bg1"/>
                </a:solidFill>
                <a:latin typeface="Impact" pitchFamily="34" charset="0"/>
              </a:rPr>
              <a:t>		</a:t>
            </a:r>
            <a:r>
              <a:rPr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［名］キャプテン</a:t>
            </a:r>
            <a:endParaRPr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kumimoji="1"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cap</a:t>
            </a:r>
            <a:r>
              <a:rPr kumimoji="1" lang="en-US" altLang="ja-JP" sz="4400" dirty="0">
                <a:solidFill>
                  <a:srgbClr val="FF0000"/>
                </a:solidFill>
                <a:latin typeface="Impact" pitchFamily="34" charset="0"/>
              </a:rPr>
              <a:t>e</a:t>
            </a:r>
            <a:r>
              <a:rPr kumimoji="1" lang="en-US" altLang="ja-JP" sz="4400" dirty="0">
                <a:solidFill>
                  <a:schemeClr val="bg1"/>
                </a:solidFill>
                <a:latin typeface="Impact" pitchFamily="34" charset="0"/>
              </a:rPr>
              <a:t>		</a:t>
            </a:r>
            <a:r>
              <a:rPr kumimoji="1"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［名］岬　　頭巾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kumimoji="1"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cap</a:t>
            </a:r>
            <a:r>
              <a:rPr kumimoji="1" lang="en-US" altLang="ja-JP" sz="4400" dirty="0">
                <a:solidFill>
                  <a:srgbClr val="FF0000"/>
                </a:solidFill>
                <a:latin typeface="Impact" pitchFamily="34" charset="0"/>
              </a:rPr>
              <a:t>able</a:t>
            </a:r>
            <a:r>
              <a:rPr kumimoji="1" lang="en-US" altLang="ja-JP" sz="4400" dirty="0">
                <a:solidFill>
                  <a:schemeClr val="bg1"/>
                </a:solidFill>
                <a:latin typeface="Impact" pitchFamily="34" charset="0"/>
              </a:rPr>
              <a:t>	</a:t>
            </a:r>
            <a:r>
              <a:rPr kumimoji="1"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［形］能力のある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kumimoji="1" lang="en-US" altLang="ja-JP" sz="4400" dirty="0">
                <a:solidFill>
                  <a:srgbClr val="FF0000"/>
                </a:solidFill>
                <a:latin typeface="Impact" pitchFamily="34" charset="0"/>
              </a:rPr>
              <a:t>es</a:t>
            </a:r>
            <a:r>
              <a:rPr kumimoji="1"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cap</a:t>
            </a:r>
            <a:r>
              <a:rPr kumimoji="1" lang="en-US" altLang="ja-JP" sz="4400" dirty="0">
                <a:solidFill>
                  <a:srgbClr val="FF0000"/>
                </a:solidFill>
                <a:latin typeface="Impact" pitchFamily="34" charset="0"/>
              </a:rPr>
              <a:t>e</a:t>
            </a:r>
            <a:r>
              <a:rPr kumimoji="1" lang="en-US" altLang="ja-JP" sz="4400" dirty="0">
                <a:solidFill>
                  <a:schemeClr val="bg1"/>
                </a:solidFill>
                <a:latin typeface="Impact" pitchFamily="34" charset="0"/>
              </a:rPr>
              <a:t> 		</a:t>
            </a:r>
            <a:r>
              <a:rPr kumimoji="1"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［動］逃げる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kumimoji="1"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chap</a:t>
            </a:r>
            <a:r>
              <a:rPr kumimoji="1" lang="en-US" altLang="ja-JP" sz="4400" dirty="0">
                <a:solidFill>
                  <a:srgbClr val="FF0000"/>
                </a:solidFill>
                <a:latin typeface="Impact" pitchFamily="34" charset="0"/>
              </a:rPr>
              <a:t>ter</a:t>
            </a:r>
            <a:r>
              <a:rPr kumimoji="1" lang="en-US" altLang="ja-JP" sz="4400" dirty="0">
                <a:solidFill>
                  <a:schemeClr val="bg1"/>
                </a:solidFill>
                <a:latin typeface="Impact" pitchFamily="34" charset="0"/>
              </a:rPr>
              <a:t>		</a:t>
            </a:r>
            <a:r>
              <a:rPr kumimoji="1"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［名］章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kumimoji="1"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cap</a:t>
            </a:r>
            <a:r>
              <a:rPr kumimoji="1" lang="en-US" altLang="ja-JP" sz="4400" dirty="0">
                <a:solidFill>
                  <a:srgbClr val="FF0000"/>
                </a:solidFill>
                <a:latin typeface="Impact" pitchFamily="34" charset="0"/>
              </a:rPr>
              <a:t>tive</a:t>
            </a:r>
            <a:r>
              <a:rPr kumimoji="1" lang="en-US" altLang="ja-JP" sz="4400" dirty="0">
                <a:solidFill>
                  <a:schemeClr val="bg1"/>
                </a:solidFill>
                <a:latin typeface="Impact" pitchFamily="34" charset="0"/>
              </a:rPr>
              <a:t>		</a:t>
            </a:r>
            <a:r>
              <a:rPr kumimoji="1"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［名］捕虜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r>
              <a:rPr lang="en-US" altLang="ja-JP" sz="4400" u="sng" dirty="0">
                <a:solidFill>
                  <a:srgbClr val="FF0000"/>
                </a:solidFill>
                <a:latin typeface="Impact" pitchFamily="34" charset="0"/>
              </a:rPr>
              <a:t>cab</a:t>
            </a:r>
            <a:r>
              <a:rPr lang="en-US" altLang="ja-JP" sz="4400" dirty="0">
                <a:solidFill>
                  <a:srgbClr val="FF0000"/>
                </a:solidFill>
                <a:latin typeface="Impact" pitchFamily="34" charset="0"/>
              </a:rPr>
              <a:t>bage</a:t>
            </a:r>
            <a:r>
              <a:rPr lang="en-US" altLang="ja-JP" sz="4400" dirty="0">
                <a:solidFill>
                  <a:schemeClr val="bg1"/>
                </a:solidFill>
                <a:latin typeface="Impact" pitchFamily="34" charset="0"/>
              </a:rPr>
              <a:t>	</a:t>
            </a:r>
            <a:r>
              <a:rPr lang="ja-JP" altLang="en-US" sz="4400" b="1" dirty="0">
                <a:solidFill>
                  <a:srgbClr val="0000FF"/>
                </a:solidFill>
                <a:latin typeface="Impact" pitchFamily="34" charset="0"/>
              </a:rPr>
              <a:t>［名］キャベツ</a:t>
            </a:r>
            <a:endParaRPr kumimoji="1" lang="en-US" altLang="ja-JP" sz="4400" b="1" dirty="0">
              <a:solidFill>
                <a:srgbClr val="0000FF"/>
              </a:solidFill>
              <a:latin typeface="Impact" pitchFamily="34" charset="0"/>
            </a:endParaRPr>
          </a:p>
          <a:p>
            <a:endParaRPr kumimoji="1" lang="ja-JP" altLang="en-US" sz="4400" dirty="0">
              <a:latin typeface="Impact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F793472-6D14-4D05-A049-38C2151C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79" y="1062451"/>
            <a:ext cx="1828959" cy="18289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思考の吹き出し: 雲形 3">
            <a:extLst>
              <a:ext uri="{FF2B5EF4-FFF2-40B4-BE49-F238E27FC236}">
                <a16:creationId xmlns:a16="http://schemas.microsoft.com/office/drawing/2014/main" id="{2DA26C15-250C-456E-BF3D-96D76BA0AFAC}"/>
              </a:ext>
            </a:extLst>
          </p:cNvPr>
          <p:cNvSpPr/>
          <p:nvPr/>
        </p:nvSpPr>
        <p:spPr>
          <a:xfrm>
            <a:off x="6516216" y="4145890"/>
            <a:ext cx="2160240" cy="1944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語彙力</a:t>
            </a:r>
            <a:endParaRPr kumimoji="1" lang="en-US" altLang="ja-JP" sz="32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32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増強！</a:t>
            </a:r>
          </a:p>
        </p:txBody>
      </p:sp>
    </p:spTree>
    <p:extLst>
      <p:ext uri="{BB962C8B-B14F-4D97-AF65-F5344CB8AC3E}">
        <p14:creationId xmlns:p14="http://schemas.microsoft.com/office/powerpoint/2010/main" val="234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120ECD-465B-4A2F-ACDE-1E6023894C27}"/>
              </a:ext>
            </a:extLst>
          </p:cNvPr>
          <p:cNvSpPr txBox="1"/>
          <p:nvPr/>
        </p:nvSpPr>
        <p:spPr>
          <a:xfrm>
            <a:off x="233772" y="179253"/>
            <a:ext cx="867645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1" lang="ja-JP" altLang="en-US" sz="5400" b="1" cap="all" dirty="0">
                <a:ln/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HGP創英角ｺﾞｼｯｸUB" pitchFamily="50" charset="-128"/>
                <a:ea typeface="HGP創英角ｺﾞｼｯｸUB" pitchFamily="50" charset="-128"/>
              </a:rPr>
              <a:t>一日一枚「語源プリント」配布</a:t>
            </a:r>
            <a:endParaRPr kumimoji="1" lang="en-US" altLang="ja-JP" sz="5400" b="1" cap="all" dirty="0">
              <a:ln/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7F2C87-0512-426D-9AF3-FE0089D61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82" y="836712"/>
            <a:ext cx="7836363" cy="5877272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4EB341BC-C4DB-4CD1-9436-D61DD9E99D52}"/>
              </a:ext>
            </a:extLst>
          </p:cNvPr>
          <p:cNvSpPr/>
          <p:nvPr/>
        </p:nvSpPr>
        <p:spPr>
          <a:xfrm>
            <a:off x="323528" y="1278222"/>
            <a:ext cx="1440160" cy="1368152"/>
          </a:xfrm>
          <a:prstGeom prst="wedgeRectCallout">
            <a:avLst>
              <a:gd name="adj1" fmla="val 69783"/>
              <a:gd name="adj2" fmla="val 384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highlight>
                  <a:srgbClr val="FF0000"/>
                </a:highligh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大行列が！！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DC89A6A-1032-4CA1-B02A-3380DE767DF1}"/>
              </a:ext>
            </a:extLst>
          </p:cNvPr>
          <p:cNvSpPr txBox="1"/>
          <p:nvPr/>
        </p:nvSpPr>
        <p:spPr>
          <a:xfrm>
            <a:off x="161764" y="6262772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ja-JP" altLang="en-US" sz="2000" dirty="0"/>
              <a:t>★お土産データ</a:t>
            </a:r>
            <a:r>
              <a:rPr kumimoji="1" lang="en-US" altLang="ja-JP" sz="2000" dirty="0"/>
              <a:t>CD</a:t>
            </a:r>
            <a:r>
              <a:rPr kumimoji="1" lang="ja-JP" altLang="en-US" sz="2000" dirty="0"/>
              <a:t>集にこのときの「語源プリント」１５０枚が収録されています。☺</a:t>
            </a:r>
          </a:p>
        </p:txBody>
      </p:sp>
    </p:spTree>
    <p:extLst>
      <p:ext uri="{BB962C8B-B14F-4D97-AF65-F5344CB8AC3E}">
        <p14:creationId xmlns:p14="http://schemas.microsoft.com/office/powerpoint/2010/main" val="8959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4056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76BA59-2681-4E42-A975-0DC304D5B425}"/>
              </a:ext>
            </a:extLst>
          </p:cNvPr>
          <p:cNvSpPr txBox="1"/>
          <p:nvPr/>
        </p:nvSpPr>
        <p:spPr>
          <a:xfrm>
            <a:off x="35496" y="476672"/>
            <a:ext cx="90730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難しい長文問題集をお探しの際には</a:t>
            </a:r>
            <a:r>
              <a:rPr kumimoji="1" lang="en-US" altLang="ja-JP" sz="4000" dirty="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『Reading High-level 』</a:t>
            </a:r>
            <a:r>
              <a:rPr kumimoji="1" lang="ja-JP" altLang="en-US" sz="4000" dirty="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（ラーンズ）</a:t>
            </a:r>
            <a:endParaRPr lang="en-US" altLang="ja-JP" sz="4000" dirty="0">
              <a:solidFill>
                <a:srgbClr val="FF0000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  <a:p>
            <a:endParaRPr kumimoji="1" lang="ja-JP" altLang="en-US" dirty="0">
              <a:solidFill>
                <a:srgbClr val="FF0000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73CE70-328D-4E4D-85B9-0AD5BDE87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44824"/>
            <a:ext cx="7128791" cy="4752528"/>
          </a:xfrm>
          <a:prstGeom prst="rect">
            <a:avLst/>
          </a:prstGeom>
          <a:effectLst>
            <a:outerShdw blurRad="914400" dist="50800" dir="5400000" algn="ctr" rotWithShape="0">
              <a:srgbClr val="000000">
                <a:alpha val="43137"/>
              </a:srgbClr>
            </a:outerShdw>
            <a:softEdge rad="3048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3C73513-9778-45EC-A963-DB010B1B9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227" y="1871095"/>
            <a:ext cx="2334920" cy="2341996"/>
          </a:xfrm>
          <a:prstGeom prst="rect">
            <a:avLst/>
          </a:prstGeom>
        </p:spPr>
      </p:pic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D736330A-DCBB-4891-966D-187E75C34C72}"/>
              </a:ext>
            </a:extLst>
          </p:cNvPr>
          <p:cNvSpPr/>
          <p:nvPr/>
        </p:nvSpPr>
        <p:spPr>
          <a:xfrm>
            <a:off x="6156176" y="4437112"/>
            <a:ext cx="2736304" cy="1656184"/>
          </a:xfrm>
          <a:prstGeom prst="wedgeRoundRectCallout">
            <a:avLst>
              <a:gd name="adj1" fmla="val -77934"/>
              <a:gd name="adj2" fmla="val 94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すごく英文読解力がつきますよ！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E763514-5125-404F-AD38-A482A284A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553820"/>
            <a:ext cx="1910353" cy="117385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4951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77F416-B768-4EAD-8F75-97528174C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0382952F-7C11-4531-BA86-035031E0D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09C516-A59E-40DE-91E7-AECF3B3E0488}"/>
              </a:ext>
            </a:extLst>
          </p:cNvPr>
          <p:cNvGrpSpPr/>
          <p:nvPr/>
        </p:nvGrpSpPr>
        <p:grpSpPr>
          <a:xfrm>
            <a:off x="0" y="-35671"/>
            <a:ext cx="9144000" cy="6868792"/>
            <a:chOff x="0" y="0"/>
            <a:chExt cx="9144000" cy="6868792"/>
          </a:xfrm>
        </p:grpSpPr>
        <p:pic>
          <p:nvPicPr>
            <p:cNvPr id="5" name="Picture 11" descr="C:\Users\kawai\Desktop\a0800_000880_m_海中.jpg">
              <a:extLst>
                <a:ext uri="{FF2B5EF4-FFF2-40B4-BE49-F238E27FC236}">
                  <a16:creationId xmlns:a16="http://schemas.microsoft.com/office/drawing/2014/main" id="{1C75870A-25FF-4493-AB17-E55903259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876F51A-0073-4ECD-AE06-744B22FF8F68}"/>
                </a:ext>
              </a:extLst>
            </p:cNvPr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3F5A79CF-EDB8-4D28-96DA-02515FFEB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4" y="1117621"/>
            <a:ext cx="7909527" cy="5273018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78C9E518-2F5B-4519-991E-3EBA06662004}"/>
              </a:ext>
            </a:extLst>
          </p:cNvPr>
          <p:cNvSpPr/>
          <p:nvPr/>
        </p:nvSpPr>
        <p:spPr>
          <a:xfrm>
            <a:off x="6012160" y="1600200"/>
            <a:ext cx="2880320" cy="1756792"/>
          </a:xfrm>
          <a:prstGeom prst="wedgeRoundRectCallout">
            <a:avLst>
              <a:gd name="adj1" fmla="val -47979"/>
              <a:gd name="adj2" fmla="val 6778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絶対に京都大学に行きたい！！弁護士になりたい！！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68C918-98CA-42B5-8668-AFBB17CFE3AE}"/>
              </a:ext>
            </a:extLst>
          </p:cNvPr>
          <p:cNvSpPr txBox="1"/>
          <p:nvPr/>
        </p:nvSpPr>
        <p:spPr>
          <a:xfrm>
            <a:off x="3275856" y="6444358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kumimoji="1"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詳しくは「あむー</a:t>
            </a:r>
            <a:r>
              <a:rPr kumimoji="1" lang="ja-JP" altLang="en-US" sz="14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る</a:t>
            </a:r>
            <a:r>
              <a:rPr kumimoji="1"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｣</a:t>
            </a:r>
            <a:r>
              <a:rPr kumimoji="1"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号外をお読み下さい。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22B4B02-8ADD-47B2-92E9-504324159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242" y="5231428"/>
            <a:ext cx="1446379" cy="1450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3CDCE0F-E44B-4420-8179-A083F6B67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32" y="1672917"/>
            <a:ext cx="1060972" cy="18139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D8C4EA-FCBC-4808-AFBF-545FD6DD43B3}"/>
              </a:ext>
            </a:extLst>
          </p:cNvPr>
          <p:cNvSpPr txBox="1"/>
          <p:nvPr/>
        </p:nvSpPr>
        <p:spPr>
          <a:xfrm>
            <a:off x="1129974" y="81314"/>
            <a:ext cx="65485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キーワード１　強い夢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0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E92B1C-7614-4379-B059-60831748F010}"/>
              </a:ext>
            </a:extLst>
          </p:cNvPr>
          <p:cNvSpPr txBox="1"/>
          <p:nvPr/>
        </p:nvSpPr>
        <p:spPr>
          <a:xfrm>
            <a:off x="0" y="342357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八幡成人（編集委員）</a:t>
            </a:r>
            <a:r>
              <a:rPr kumimoji="1" lang="en-US" altLang="ja-JP" sz="3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『</a:t>
            </a:r>
            <a:r>
              <a:rPr kumimoji="1" lang="ja-JP" altLang="en-US" sz="3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ライトハウス英和辞典</a:t>
            </a:r>
            <a:r>
              <a:rPr kumimoji="1" lang="en-US" altLang="ja-JP" sz="3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』</a:t>
            </a:r>
            <a:r>
              <a:rPr kumimoji="1" lang="ja-JP" altLang="en-US" sz="36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（第６版、研究社）　　</a:t>
            </a:r>
            <a:r>
              <a:rPr kumimoji="1" lang="ja-JP" altLang="en-US" sz="3600" dirty="0">
                <a:solidFill>
                  <a:srgbClr val="0000FF"/>
                </a:solidFill>
                <a:latin typeface="AR Pゴシック体S" pitchFamily="50" charset="-128"/>
                <a:ea typeface="AR Pゴシック体S" pitchFamily="50" charset="-128"/>
              </a:rPr>
              <a:t>学習辞典の最高峰！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708415-3D2F-4A1C-A5BA-FB9E13E4B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011195"/>
            <a:ext cx="6584251" cy="4389500"/>
          </a:xfrm>
          <a:prstGeom prst="rect">
            <a:avLst/>
          </a:prstGeom>
          <a:effectLst>
            <a:outerShdw blurRad="1244600" dist="50800" dir="5400000" algn="ctr" rotWithShape="0">
              <a:srgbClr val="000000">
                <a:alpha val="43137"/>
              </a:srgbClr>
            </a:outerShdw>
            <a:reflection blurRad="1054100" stA="45000" endPos="65000" dist="50800" dir="5400000" sy="-100000" algn="bl" rotWithShape="0"/>
            <a:softEdge rad="2159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33D173-E450-4461-9C21-654FB282DC42}"/>
              </a:ext>
            </a:extLst>
          </p:cNvPr>
          <p:cNvSpPr txBox="1"/>
          <p:nvPr/>
        </p:nvSpPr>
        <p:spPr>
          <a:xfrm>
            <a:off x="755576" y="6400695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　　　　　　　　　　　　　　　</a:t>
            </a:r>
            <a:r>
              <a:rPr kumimoji="1" lang="en-US" altLang="ja-JP" dirty="0"/>
              <a:t>※</a:t>
            </a:r>
            <a:r>
              <a:rPr kumimoji="1" lang="ja-JP" altLang="en-US" dirty="0"/>
              <a:t>コラム「単語の記憶」を有効に活用するとよい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2959D4-BC60-4AEB-BD74-C162B72E9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717032"/>
            <a:ext cx="2379211" cy="125007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46324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065BD36-5FAD-44D1-8E54-F5CCB98D25B0}"/>
              </a:ext>
            </a:extLst>
          </p:cNvPr>
          <p:cNvSpPr/>
          <p:nvPr/>
        </p:nvSpPr>
        <p:spPr>
          <a:xfrm>
            <a:off x="132794" y="309484"/>
            <a:ext cx="8648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HG創英角ｺﾞｼｯｸUB" pitchFamily="49" charset="-128"/>
                <a:ea typeface="HG創英角ｺﾞｼｯｸUB" pitchFamily="49" charset="-128"/>
              </a:rPr>
              <a:t>河合塾山下りょうとく先生のＨＰ</a:t>
            </a:r>
            <a:endParaRPr lang="ja-JP" altLang="en-US" sz="4400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2BDCBB3-BA11-4673-BDC3-528CAA9AC056}"/>
              </a:ext>
            </a:extLst>
          </p:cNvPr>
          <p:cNvSpPr/>
          <p:nvPr/>
        </p:nvSpPr>
        <p:spPr>
          <a:xfrm>
            <a:off x="539552" y="1412776"/>
            <a:ext cx="8604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/>
              <a:t>・５０００ページを超える資料を無料開放！　　　　　　</a:t>
            </a:r>
            <a:r>
              <a:rPr lang="en-US" altLang="ja-JP" sz="3600" b="1" dirty="0"/>
              <a:t>http://ryoutoku.jimdo.com/</a:t>
            </a:r>
            <a:endParaRPr lang="ja-JP" altLang="en-US" sz="36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3DFC14-CFFA-4891-95DB-7EC1F239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513870"/>
            <a:ext cx="5530523" cy="4146171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5E44259-A994-4DDE-A472-A397AD62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066499"/>
            <a:ext cx="4925995" cy="2688569"/>
          </a:xfrm>
          <a:prstGeom prst="rect">
            <a:avLst/>
          </a:prstGeom>
        </p:spPr>
      </p:pic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74139614-03E5-41EE-8489-5811047A7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900" y="3287398"/>
            <a:ext cx="381642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HG創英角ﾎﾟｯﾌﾟ体" pitchFamily="49" charset="-128"/>
                <a:ea typeface="HG創英角ﾎﾟｯﾌﾟ体" pitchFamily="49" charset="-128"/>
              </a:rPr>
              <a:t>予備校に来ることのできない生徒たちも、このＨＰのファイルをダウンロードして勉強して欲しい！（山下）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80DE8E-A2A0-43E1-B2C0-C9F1330A2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2087060"/>
            <a:ext cx="1931449" cy="82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39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-20959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27F47C8-8FF4-4F5D-8DC8-D6FC13842257}"/>
              </a:ext>
            </a:extLst>
          </p:cNvPr>
          <p:cNvSpPr/>
          <p:nvPr/>
        </p:nvSpPr>
        <p:spPr>
          <a:xfrm>
            <a:off x="611561" y="332656"/>
            <a:ext cx="8511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AR P明朝体U" pitchFamily="18" charset="-128"/>
                <a:ea typeface="AR P明朝体U" pitchFamily="18" charset="-128"/>
              </a:rPr>
              <a:t>「チーム八ちゃん」のホームページ</a:t>
            </a:r>
            <a:r>
              <a:rPr lang="ja-JP" altLang="en-US" sz="3600" dirty="0"/>
              <a:t>　　　　　　　　</a:t>
            </a:r>
            <a:r>
              <a:rPr lang="en-US" altLang="ja-JP" sz="3600" dirty="0">
                <a:solidFill>
                  <a:srgbClr val="FF0000"/>
                </a:solidFill>
              </a:rPr>
              <a:t>(https://teamhacchan.wordpress.com/)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8F819A-FFCF-4C4F-9CE0-4E6A3495B486}"/>
              </a:ext>
            </a:extLst>
          </p:cNvPr>
          <p:cNvSpPr txBox="1"/>
          <p:nvPr/>
        </p:nvSpPr>
        <p:spPr>
          <a:xfrm>
            <a:off x="8263820" y="1124744"/>
            <a:ext cx="615553" cy="45365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B05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無料！資料ダウンロード可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97E876-EB76-4338-A6AE-82F553EC4FF0}"/>
              </a:ext>
            </a:extLst>
          </p:cNvPr>
          <p:cNvSpPr txBox="1"/>
          <p:nvPr/>
        </p:nvSpPr>
        <p:spPr>
          <a:xfrm>
            <a:off x="323528" y="6431273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※</a:t>
            </a:r>
            <a:r>
              <a:rPr kumimoji="1" lang="ja-JP" altLang="en-US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全国の先生方から寄せられた４００本の指導資料がダウンロード利用可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D2C8B06-2C66-491D-9AA2-BDCFBC45B747}"/>
              </a:ext>
            </a:extLst>
          </p:cNvPr>
          <p:cNvSpPr txBox="1"/>
          <p:nvPr/>
        </p:nvSpPr>
        <p:spPr>
          <a:xfrm>
            <a:off x="128904" y="1142742"/>
            <a:ext cx="7200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●ブ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ロ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グ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も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毎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日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更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新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中</a:t>
            </a:r>
            <a:endParaRPr kumimoji="1" lang="en-US" altLang="ja-JP" sz="32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FB36B92-5001-48E2-B15D-524D822A4A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3" y="1677984"/>
            <a:ext cx="7042817" cy="469521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0A4FEA6-530F-4214-8146-684A23334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574" y="5525888"/>
            <a:ext cx="1259293" cy="123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63E7D6-EDBC-46F8-B0E4-0487BE6F2957}"/>
              </a:ext>
            </a:extLst>
          </p:cNvPr>
          <p:cNvSpPr txBox="1"/>
          <p:nvPr/>
        </p:nvSpPr>
        <p:spPr>
          <a:xfrm>
            <a:off x="771640" y="404664"/>
            <a:ext cx="819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i="1" dirty="0">
                <a:solidFill>
                  <a:srgbClr val="0000FF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★１２年間の松江北高での観察によれば</a:t>
            </a:r>
            <a:r>
              <a:rPr kumimoji="1" lang="en-US" altLang="ja-JP" sz="5400" i="1" dirty="0">
                <a:solidFill>
                  <a:srgbClr val="0000FF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…</a:t>
            </a:r>
            <a:endParaRPr kumimoji="1" lang="ja-JP" altLang="en-US" sz="5400" i="1" dirty="0">
              <a:solidFill>
                <a:srgbClr val="0000FF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A5F3D34-DE3D-431B-A905-D6DB9619532C}"/>
              </a:ext>
            </a:extLst>
          </p:cNvPr>
          <p:cNvSpPr/>
          <p:nvPr/>
        </p:nvSpPr>
        <p:spPr>
          <a:xfrm>
            <a:off x="471358" y="5257872"/>
            <a:ext cx="820128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八幡の結論は？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66B87600-D17B-44C2-B37B-BBD349CC3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03" y="1529081"/>
            <a:ext cx="1521884" cy="221528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120649D-9F08-410D-9E15-146F8E3C1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965" y="3701711"/>
            <a:ext cx="2075322" cy="145999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F15EDB-C0FF-4529-AD43-576E32A5C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024" y="2348880"/>
            <a:ext cx="5144565" cy="3858424"/>
          </a:xfrm>
          <a:prstGeom prst="rect">
            <a:avLst/>
          </a:prstGeom>
          <a:effectLst>
            <a:softEdge rad="800100"/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D8B79D-6C4F-4960-9410-D4836ECF431E}"/>
              </a:ext>
            </a:extLst>
          </p:cNvPr>
          <p:cNvSpPr txBox="1"/>
          <p:nvPr/>
        </p:nvSpPr>
        <p:spPr>
          <a:xfrm>
            <a:off x="678312" y="2368148"/>
            <a:ext cx="695575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伸びる生徒は</a:t>
            </a:r>
            <a:r>
              <a:rPr lang="en-US" altLang="ja-JP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…</a:t>
            </a:r>
            <a:r>
              <a:rPr lang="ja-JP" alt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？</a:t>
            </a:r>
          </a:p>
          <a:p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3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Rot by="-43200000">
                                      <p:cBhvr>
                                        <p:cTn id="1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19BCECB-44B1-4D12-BA17-A1556EB7472E}"/>
              </a:ext>
            </a:extLst>
          </p:cNvPr>
          <p:cNvSpPr/>
          <p:nvPr/>
        </p:nvSpPr>
        <p:spPr>
          <a:xfrm>
            <a:off x="256876" y="332656"/>
            <a:ext cx="80153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１．「勉強の仕方」を知っている生徒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BDE441-DDDE-44BF-B91E-CD00E5AC2AE7}"/>
              </a:ext>
            </a:extLst>
          </p:cNvPr>
          <p:cNvSpPr/>
          <p:nvPr/>
        </p:nvSpPr>
        <p:spPr>
          <a:xfrm>
            <a:off x="225081" y="1323713"/>
            <a:ext cx="74462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２．基礎・基本を大切にする生徒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A87EA12-0BE5-43F8-A562-5B1E6FAFA8DF}"/>
              </a:ext>
            </a:extLst>
          </p:cNvPr>
          <p:cNvSpPr/>
          <p:nvPr/>
        </p:nvSpPr>
        <p:spPr>
          <a:xfrm>
            <a:off x="230548" y="2157479"/>
            <a:ext cx="5626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３．英単語力のある生徒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DFD8141-A108-4150-A4DD-A5752CC42784}"/>
              </a:ext>
            </a:extLst>
          </p:cNvPr>
          <p:cNvSpPr/>
          <p:nvPr/>
        </p:nvSpPr>
        <p:spPr>
          <a:xfrm>
            <a:off x="240551" y="2991245"/>
            <a:ext cx="72378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４．時間の使い方の上手な生徒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F34A03E-BBE3-498E-A68F-7DC03045E2BA}"/>
              </a:ext>
            </a:extLst>
          </p:cNvPr>
          <p:cNvSpPr/>
          <p:nvPr/>
        </p:nvSpPr>
        <p:spPr>
          <a:xfrm>
            <a:off x="256876" y="3965126"/>
            <a:ext cx="35670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５．素直な生徒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856BC6E-39EE-4E25-BCBB-F2F3B26E9772}"/>
              </a:ext>
            </a:extLst>
          </p:cNvPr>
          <p:cNvSpPr/>
          <p:nvPr/>
        </p:nvSpPr>
        <p:spPr>
          <a:xfrm>
            <a:off x="256876" y="4919226"/>
            <a:ext cx="45608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６．読書好きな生徒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4F66CD2-A9AF-4872-9E6C-FCFC0D82DFB5}"/>
              </a:ext>
            </a:extLst>
          </p:cNvPr>
          <p:cNvSpPr/>
          <p:nvPr/>
        </p:nvSpPr>
        <p:spPr>
          <a:xfrm>
            <a:off x="-219716" y="5780891"/>
            <a:ext cx="896851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生徒の心に火をつける！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F1763F7-D44F-435E-9501-B6AB483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098" y="3604675"/>
            <a:ext cx="2240673" cy="2242376"/>
          </a:xfrm>
          <a:prstGeom prst="rect">
            <a:avLst/>
          </a:prstGeom>
          <a:effectLst>
            <a:softEdge rad="3556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035271D-2972-410F-BF84-732406D68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212" y="1720835"/>
            <a:ext cx="1590000" cy="19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DDE219-379C-4CBA-8267-A8CCF0C88363}"/>
              </a:ext>
            </a:extLst>
          </p:cNvPr>
          <p:cNvSpPr txBox="1"/>
          <p:nvPr/>
        </p:nvSpPr>
        <p:spPr>
          <a:xfrm>
            <a:off x="107504" y="188640"/>
            <a:ext cx="9036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ＡＢＣ（エービーシー）</a:t>
            </a:r>
            <a:endParaRPr kumimoji="1" lang="en-US" altLang="ja-JP" sz="5400" dirty="0">
              <a:solidFill>
                <a:srgbClr val="00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40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～</a:t>
            </a:r>
            <a:r>
              <a:rPr kumimoji="1" lang="ja-JP" altLang="en-US" sz="4000" u="sng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当</a:t>
            </a:r>
            <a:r>
              <a:rPr kumimoji="1" lang="ja-JP" altLang="en-US" sz="40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たり前のことを</a:t>
            </a:r>
            <a:endParaRPr kumimoji="1" lang="en-US" altLang="ja-JP" sz="4000" dirty="0">
              <a:solidFill>
                <a:srgbClr val="00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40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kumimoji="1" lang="ja-JP" altLang="en-US" sz="4000" u="sng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バ</a:t>
            </a:r>
            <a:r>
              <a:rPr kumimoji="1" lang="ja-JP" altLang="en-US" sz="40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カになって</a:t>
            </a:r>
            <a:endParaRPr kumimoji="1" lang="en-US" altLang="ja-JP" sz="4000" dirty="0">
              <a:solidFill>
                <a:srgbClr val="00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kumimoji="1" lang="ja-JP" altLang="en-US" sz="40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　</a:t>
            </a:r>
            <a:r>
              <a:rPr kumimoji="1" lang="ja-JP" altLang="en-US" sz="4000" u="sng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ち</a:t>
            </a:r>
            <a:r>
              <a:rPr kumimoji="1" lang="ja-JP" altLang="en-US" sz="40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ゃんとやる！</a:t>
            </a:r>
            <a:endParaRPr kumimoji="1" lang="en-US" altLang="ja-JP" sz="4000" dirty="0">
              <a:solidFill>
                <a:srgbClr val="00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  <a:p>
            <a:r>
              <a:rPr lang="ja-JP" altLang="en-US" sz="36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（雨が降ったら傘をさす</a:t>
            </a:r>
            <a:r>
              <a:rPr lang="en-US" altLang="ja-JP" sz="36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―</a:t>
            </a:r>
            <a:r>
              <a:rPr lang="ja-JP" altLang="en-US" sz="3600" dirty="0">
                <a:solidFill>
                  <a:srgbClr val="0000FF"/>
                </a:solidFill>
                <a:latin typeface="HG創英角ﾎﾟｯﾌﾟ体" pitchFamily="49" charset="-128"/>
                <a:ea typeface="HG創英角ﾎﾟｯﾌﾟ体" pitchFamily="49" charset="-128"/>
              </a:rPr>
              <a:t>松下幸之助）</a:t>
            </a:r>
            <a:endParaRPr kumimoji="1" lang="ja-JP" altLang="en-US" sz="3600" dirty="0">
              <a:solidFill>
                <a:srgbClr val="0000FF"/>
              </a:solidFill>
              <a:latin typeface="HG創英角ﾎﾟｯﾌﾟ体" pitchFamily="49" charset="-128"/>
              <a:ea typeface="HG創英角ﾎﾟｯﾌﾟ体" pitchFamily="49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9DD3627-DCC8-4193-9408-DFFBD1C01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436" y="1124811"/>
            <a:ext cx="2908044" cy="167654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06C127A-6F7A-4765-8559-40BA3E36E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5730047"/>
            <a:ext cx="1847248" cy="86570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55281C5-4FBC-4F0F-ACB0-E30A561F08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4541"/>
            <a:ext cx="2929160" cy="1952773"/>
          </a:xfrm>
          <a:prstGeom prst="rect">
            <a:avLst/>
          </a:prstGeom>
          <a:effectLst>
            <a:softEdge rad="330200"/>
          </a:effec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DB0AB5-4AEC-4452-9B2F-0F202C92C8A7}"/>
              </a:ext>
            </a:extLst>
          </p:cNvPr>
          <p:cNvSpPr txBox="1"/>
          <p:nvPr/>
        </p:nvSpPr>
        <p:spPr>
          <a:xfrm>
            <a:off x="-769072" y="3690475"/>
            <a:ext cx="8784976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英語は絶対に</a:t>
            </a:r>
            <a:endParaRPr lang="en-US" altLang="ja-JP" sz="9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9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裏切らない！</a:t>
            </a:r>
            <a:endParaRPr lang="en-US" altLang="ja-JP" sz="9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46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66600" y="66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8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66600" y="66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6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0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2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66600" y="66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5A3C5-D541-4CA4-988C-6A48B8EE7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/>
              <a:t>●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試験問題評価委員会報告書</a:t>
            </a:r>
            <a:br>
              <a:rPr kumimoji="1" lang="en-US" altLang="ja-JP" sz="3200" dirty="0"/>
            </a:br>
            <a:r>
              <a:rPr kumimoji="1" lang="ja-JP" altLang="en-US" sz="1800" dirty="0"/>
              <a:t>高等学校教科担当者</a:t>
            </a:r>
            <a:br>
              <a:rPr kumimoji="1" lang="en-US" altLang="ja-JP" sz="1800" dirty="0"/>
            </a:br>
            <a:r>
              <a:rPr kumimoji="1" lang="ja-JP" altLang="en-US" sz="1800" dirty="0"/>
              <a:t>教育研究団体</a:t>
            </a:r>
            <a:br>
              <a:rPr kumimoji="1" lang="en-US" altLang="ja-JP" sz="1800" dirty="0"/>
            </a:br>
            <a:r>
              <a:rPr kumimoji="1" lang="ja-JP" altLang="en-US" sz="1800" dirty="0"/>
              <a:t>問題作成部会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D8A47B66-D34D-44AF-91B6-AA2E2B512E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3200" dirty="0"/>
              <a:t>●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追試問題</a:t>
            </a:r>
            <a:r>
              <a:rPr kumimoji="1" lang="ja-JP" altLang="en-US" sz="3200" dirty="0"/>
              <a:t>は次年度の予告！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74E26F8-8CFD-4FB5-BF67-7FBEC46AD9C3}"/>
              </a:ext>
            </a:extLst>
          </p:cNvPr>
          <p:cNvSpPr/>
          <p:nvPr/>
        </p:nvSpPr>
        <p:spPr>
          <a:xfrm>
            <a:off x="107504" y="2879455"/>
            <a:ext cx="89050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次年度のセンターを予想するために</a:t>
            </a:r>
            <a:r>
              <a:rPr lang="en-US" altLang="ja-JP" sz="40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…</a:t>
            </a:r>
            <a:endParaRPr lang="ja-JP" altLang="en-US" sz="40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BFD404-EF85-4DEC-B48F-2B2B2F821AB3}"/>
              </a:ext>
            </a:extLst>
          </p:cNvPr>
          <p:cNvSpPr/>
          <p:nvPr/>
        </p:nvSpPr>
        <p:spPr>
          <a:xfrm>
            <a:off x="1559014" y="3601506"/>
            <a:ext cx="7576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大学入試センター</a:t>
            </a:r>
            <a:r>
              <a:rPr lang="en-US" altLang="ja-JP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HP</a:t>
            </a:r>
            <a:r>
              <a:rPr lang="ja-JP" alt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を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8583E06-A1B2-4F7E-A6F3-6A8CD38D7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407" y="1395241"/>
            <a:ext cx="2265750" cy="13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3F96110-16CF-4B2A-B5A7-C2439A37DE2B}"/>
              </a:ext>
            </a:extLst>
          </p:cNvPr>
          <p:cNvSpPr txBox="1"/>
          <p:nvPr/>
        </p:nvSpPr>
        <p:spPr>
          <a:xfrm>
            <a:off x="107504" y="6423177"/>
            <a:ext cx="8905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★指導者としての姿勢は広岡資料の「監督」を「教師」に、「選手」を「生徒」に読み替えてみてください。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F22FB6-9FA9-4D13-AE34-2A381EC5103D}"/>
              </a:ext>
            </a:extLst>
          </p:cNvPr>
          <p:cNvSpPr txBox="1"/>
          <p:nvPr/>
        </p:nvSpPr>
        <p:spPr>
          <a:xfrm rot="19125858">
            <a:off x="-2345432" y="770649"/>
            <a:ext cx="8784976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ja-JP" altLang="en-US" sz="8800" dirty="0">
                <a:ln w="0">
                  <a:gradFill>
                    <a:gsLst>
                      <a:gs pos="4000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おまけ</a:t>
            </a:r>
            <a:endParaRPr lang="en-US" altLang="ja-JP" sz="9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14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66600" y="66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1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66600" y="66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66600" y="666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2E82DBE-1E8A-4F15-BF0B-54E62E377A39}"/>
              </a:ext>
            </a:extLst>
          </p:cNvPr>
          <p:cNvSpPr txBox="1"/>
          <p:nvPr/>
        </p:nvSpPr>
        <p:spPr>
          <a:xfrm>
            <a:off x="179512" y="5174651"/>
            <a:ext cx="89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0000FF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｢</a:t>
            </a:r>
            <a:r>
              <a:rPr kumimoji="1" lang="ja-JP" altLang="en-US" sz="3600" dirty="0">
                <a:solidFill>
                  <a:srgbClr val="0000FF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チーム八ちゃん」のＨＰ・ブログもよろしく</a:t>
            </a:r>
            <a:endParaRPr kumimoji="1" lang="en-US" altLang="ja-JP" sz="3600" dirty="0">
              <a:solidFill>
                <a:srgbClr val="0000FF"/>
              </a:solidFill>
              <a:latin typeface="AR Pゴシック体S" panose="020B0600010101010101" pitchFamily="50" charset="-128"/>
              <a:ea typeface="AR Pゴシック体S" panose="020B0600010101010101" pitchFamily="50" charset="-128"/>
            </a:endParaRPr>
          </a:p>
          <a:p>
            <a:r>
              <a:rPr lang="ja-JP" altLang="en-US" dirty="0"/>
              <a:t>　　　</a:t>
            </a:r>
            <a:r>
              <a:rPr lang="ja-JP" altLang="en-US" sz="2800" dirty="0">
                <a:solidFill>
                  <a:srgbClr val="0000FF"/>
                </a:solidFill>
              </a:rPr>
              <a:t>　</a:t>
            </a:r>
            <a:r>
              <a:rPr lang="en-US" altLang="ja-JP" sz="2800" dirty="0">
                <a:solidFill>
                  <a:srgbClr val="0000FF"/>
                </a:solidFill>
              </a:rPr>
              <a:t>https://teamhacchan.wordpress.com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D07E71-EDD5-4DB4-90E4-079F991FAF48}"/>
              </a:ext>
            </a:extLst>
          </p:cNvPr>
          <p:cNvSpPr txBox="1"/>
          <p:nvPr/>
        </p:nvSpPr>
        <p:spPr>
          <a:xfrm>
            <a:off x="467544" y="637842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+mj-ea"/>
                <a:ea typeface="+mj-ea"/>
              </a:rPr>
              <a:t>★</a:t>
            </a:r>
            <a:r>
              <a:rPr kumimoji="1" lang="en-US" altLang="ja-JP" dirty="0">
                <a:solidFill>
                  <a:srgbClr val="002060"/>
                </a:solidFill>
                <a:latin typeface="+mj-ea"/>
                <a:ea typeface="+mj-ea"/>
              </a:rPr>
              <a:t>｢</a:t>
            </a:r>
            <a:r>
              <a:rPr kumimoji="1" lang="ja-JP" altLang="en-US" dirty="0">
                <a:solidFill>
                  <a:srgbClr val="002060"/>
                </a:solidFill>
                <a:latin typeface="+mj-ea"/>
                <a:ea typeface="+mj-ea"/>
              </a:rPr>
              <a:t>ダウンロｰﾄサイト」（無料）には数多くの資料が収録されているのでご利用ください。</a:t>
            </a:r>
            <a:endParaRPr kumimoji="1" lang="en-US" altLang="ja-JP" dirty="0">
              <a:solidFill>
                <a:srgbClr val="002060"/>
              </a:solidFill>
              <a:latin typeface="+mj-ea"/>
              <a:ea typeface="+mj-ea"/>
            </a:endParaRPr>
          </a:p>
          <a:p>
            <a:endParaRPr kumimoji="1" lang="ja-JP" altLang="en-US" dirty="0">
              <a:solidFill>
                <a:srgbClr val="FFFF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A42DF3-A1BE-4C7E-AB33-43A8D38B3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05" y="161496"/>
            <a:ext cx="3984737" cy="27108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C64D99D-5A72-42D3-A54C-27F5132D7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-384957"/>
            <a:ext cx="5061436" cy="546691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EB8875-C124-4F52-80A2-A60E896BC889}"/>
              </a:ext>
            </a:extLst>
          </p:cNvPr>
          <p:cNvSpPr txBox="1"/>
          <p:nvPr/>
        </p:nvSpPr>
        <p:spPr>
          <a:xfrm>
            <a:off x="782342" y="3478434"/>
            <a:ext cx="7579318" cy="1569660"/>
          </a:xfrm>
          <a:prstGeom prst="rect">
            <a:avLst/>
          </a:prstGeom>
          <a:solidFill>
            <a:schemeClr val="bg1"/>
          </a:solidFill>
          <a:effectLst>
            <a:softEdge rad="355600"/>
          </a:effectLst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ja-JP" altLang="en-US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先生方のご健闘を祈ります！ご連絡は</a:t>
            </a:r>
            <a:endParaRPr lang="en-US" altLang="ja-JP" dirty="0">
              <a:solidFill>
                <a:schemeClr val="tx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自宅：</a:t>
            </a:r>
            <a:r>
              <a:rPr lang="en-US" altLang="ja-JP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690-0871</a:t>
            </a:r>
            <a:r>
              <a:rPr lang="ja-JP" altLang="en-US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　松江市東奥谷町</a:t>
            </a:r>
            <a:r>
              <a:rPr lang="en-US" altLang="ja-JP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245</a:t>
            </a:r>
            <a:r>
              <a:rPr lang="ja-JP" altLang="en-US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－</a:t>
            </a:r>
            <a:r>
              <a:rPr lang="en-US" altLang="ja-JP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5</a:t>
            </a:r>
          </a:p>
          <a:p>
            <a:r>
              <a:rPr lang="ja-JP" altLang="en-US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勤務先：島根県立松江北高等学校</a:t>
            </a:r>
          </a:p>
          <a:p>
            <a:r>
              <a:rPr lang="en-US" altLang="ja-JP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※</a:t>
            </a:r>
            <a:r>
              <a:rPr lang="ja-JP" altLang="en-US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メールはコチラ　　</a:t>
            </a:r>
            <a:r>
              <a:rPr lang="en-US" altLang="ja-JP" b="1" dirty="0">
                <a:solidFill>
                  <a:schemeClr val="tx1"/>
                </a:solidFill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yawata@hb.tp1.jp</a:t>
            </a:r>
            <a:endParaRPr lang="ja-JP" altLang="en-US" b="1" dirty="0">
              <a:solidFill>
                <a:schemeClr val="tx1"/>
              </a:solidFill>
              <a:latin typeface="AR Pゴシック体S" panose="020B0A00000000000000" pitchFamily="50" charset="-128"/>
              <a:ea typeface="AR Pゴシック体S" panose="020B0A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1000FD2-44C6-481B-8720-A713211CA0B9}"/>
              </a:ext>
            </a:extLst>
          </p:cNvPr>
          <p:cNvSpPr txBox="1"/>
          <p:nvPr/>
        </p:nvSpPr>
        <p:spPr>
          <a:xfrm>
            <a:off x="9047766" y="2132856"/>
            <a:ext cx="10572125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◎今日はありがとうございました</a:t>
            </a:r>
          </a:p>
          <a:p>
            <a:pPr algn="ctr"/>
            <a:endParaRPr kumimoji="1" lang="en-US" altLang="ja-JP" sz="20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31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3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0382952F-7C11-4531-BA86-035031E0D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09C516-A59E-40DE-91E7-AECF3B3E0488}"/>
              </a:ext>
            </a:extLst>
          </p:cNvPr>
          <p:cNvGrpSpPr/>
          <p:nvPr/>
        </p:nvGrpSpPr>
        <p:grpSpPr>
          <a:xfrm>
            <a:off x="974" y="-37255"/>
            <a:ext cx="9144000" cy="6868792"/>
            <a:chOff x="0" y="0"/>
            <a:chExt cx="9144000" cy="6868792"/>
          </a:xfrm>
        </p:grpSpPr>
        <p:pic>
          <p:nvPicPr>
            <p:cNvPr id="5" name="Picture 11" descr="C:\Users\kawai\Desktop\a0800_000880_m_海中.jpg">
              <a:extLst>
                <a:ext uri="{FF2B5EF4-FFF2-40B4-BE49-F238E27FC236}">
                  <a16:creationId xmlns:a16="http://schemas.microsoft.com/office/drawing/2014/main" id="{1C75870A-25FF-4493-AB17-E55903259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876F51A-0073-4ECD-AE06-744B22FF8F68}"/>
                </a:ext>
              </a:extLst>
            </p:cNvPr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D22B4B02-8ADD-47B2-92E9-504324159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009" y="-37255"/>
            <a:ext cx="1446379" cy="145003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8094A31-8AF8-4DB2-993B-5CEA3E0C9D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62" y="441372"/>
            <a:ext cx="7142192" cy="4761461"/>
          </a:xfrm>
          <a:prstGeom prst="rect">
            <a:avLst/>
          </a:prstGeom>
          <a:effectLst>
            <a:softEdge rad="546100"/>
          </a:effectLst>
        </p:spPr>
      </p:pic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5433DE91-FD7B-41A3-8117-00F9B29F4734}"/>
              </a:ext>
            </a:extLst>
          </p:cNvPr>
          <p:cNvSpPr/>
          <p:nvPr/>
        </p:nvSpPr>
        <p:spPr>
          <a:xfrm>
            <a:off x="179512" y="116632"/>
            <a:ext cx="2808312" cy="1779633"/>
          </a:xfrm>
          <a:prstGeom prst="wedgeRoundRectCallout">
            <a:avLst>
              <a:gd name="adj1" fmla="val 42707"/>
              <a:gd name="adj2" fmla="val 6496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どうしてもこの大学で勉強したかった</a:t>
            </a:r>
            <a:r>
              <a:rPr kumimoji="1" lang="en-US" altLang="ja-JP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</a:t>
            </a:r>
          </a:p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941484-D2D9-4747-8D14-A98FA9E30B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89419">
            <a:off x="-59659" y="2783594"/>
            <a:ext cx="3400120" cy="226674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2519B89-BE9C-4609-928D-52895F3ADAFB}"/>
              </a:ext>
            </a:extLst>
          </p:cNvPr>
          <p:cNvSpPr/>
          <p:nvPr/>
        </p:nvSpPr>
        <p:spPr>
          <a:xfrm>
            <a:off x="457200" y="4970502"/>
            <a:ext cx="83744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松江北高から</a:t>
            </a:r>
            <a:endParaRPr lang="en-US" altLang="ja-JP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国際教養大に初めて合格！</a:t>
            </a:r>
          </a:p>
        </p:txBody>
      </p:sp>
    </p:spTree>
    <p:extLst>
      <p:ext uri="{BB962C8B-B14F-4D97-AF65-F5344CB8AC3E}">
        <p14:creationId xmlns:p14="http://schemas.microsoft.com/office/powerpoint/2010/main" val="139270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488696-DBB1-4909-BE20-44253772D57B}"/>
              </a:ext>
            </a:extLst>
          </p:cNvPr>
          <p:cNvSpPr txBox="1"/>
          <p:nvPr/>
        </p:nvSpPr>
        <p:spPr>
          <a:xfrm>
            <a:off x="437695" y="1297393"/>
            <a:ext cx="8522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●八幡成人</a:t>
            </a:r>
            <a:r>
              <a:rPr kumimoji="1" lang="en-US" altLang="ja-JP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『</a:t>
            </a:r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２０１７年英語センター対策本</a:t>
            </a:r>
            <a:r>
              <a:rPr kumimoji="1" lang="en-US" altLang="ja-JP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』</a:t>
            </a:r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（第１３版、自費出版）</a:t>
            </a:r>
            <a:r>
              <a:rPr kumimoji="1" lang="en-US" altLang="ja-JP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―</a:t>
            </a:r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八幡４０年間の教職生活の集大成！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B9D62AA-BA7A-472B-B609-0A86B075F3BB}"/>
              </a:ext>
            </a:extLst>
          </p:cNvPr>
          <p:cNvSpPr txBox="1"/>
          <p:nvPr/>
        </p:nvSpPr>
        <p:spPr>
          <a:xfrm>
            <a:off x="437695" y="2107180"/>
            <a:ext cx="8183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●</a:t>
            </a:r>
            <a:r>
              <a:rPr kumimoji="1" lang="en-US" altLang="ja-JP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『</a:t>
            </a:r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２０１８進研［センター試験］対策英語重要問題演習英語（筆記）</a:t>
            </a:r>
            <a:r>
              <a:rPr kumimoji="1" lang="en-US" altLang="ja-JP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』</a:t>
            </a:r>
            <a:r>
              <a:rPr kumimoji="1" lang="ja-JP" altLang="en-US" sz="24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（ラーンズ）のナビゲータ冊子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08C27A-A25C-4EA2-89E1-12C93F3E2081}"/>
              </a:ext>
            </a:extLst>
          </p:cNvPr>
          <p:cNvSpPr txBox="1"/>
          <p:nvPr/>
        </p:nvSpPr>
        <p:spPr>
          <a:xfrm>
            <a:off x="163146" y="4883210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山下りょうとく「２０１７センター英語本試験徹底解説講義」</a:t>
            </a:r>
            <a:endParaRPr kumimoji="1" lang="en-US" altLang="ja-JP" dirty="0"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  <a:p>
            <a:r>
              <a:rPr lang="en-US" altLang="ja-JP" dirty="0">
                <a:hlinkClick r:id="rId3"/>
              </a:rPr>
              <a:t>https://ryoutoku.jimdo.com/</a:t>
            </a:r>
            <a:r>
              <a:rPr lang="en-US" altLang="ja-JP" dirty="0"/>
              <a:t>     </a:t>
            </a:r>
            <a:r>
              <a:rPr lang="ja-JP" altLang="en-US" dirty="0"/>
              <a:t>動画ギャラリー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11F01E-4532-4712-9401-A153C8C5948E}"/>
              </a:ext>
            </a:extLst>
          </p:cNvPr>
          <p:cNvSpPr txBox="1"/>
          <p:nvPr/>
        </p:nvSpPr>
        <p:spPr>
          <a:xfrm>
            <a:off x="163146" y="5639533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竹岡広信　学研プライムゼミ「２０１７年度センター試験詳細解説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r>
              <a:rPr lang="en-US" altLang="ja-JP" dirty="0">
                <a:hlinkClick r:id="rId4"/>
              </a:rPr>
              <a:t>https://www.youtube.com/watch?v=axQBevz9bvc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BCA6FC3-E898-4EA5-ADC7-7EC52621C518}"/>
              </a:ext>
            </a:extLst>
          </p:cNvPr>
          <p:cNvSpPr/>
          <p:nvPr/>
        </p:nvSpPr>
        <p:spPr>
          <a:xfrm>
            <a:off x="251520" y="4135273"/>
            <a:ext cx="51716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★ユーチューブ動画でも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178F1B7-C22A-466C-AE7B-C433AD14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323" y="2076441"/>
            <a:ext cx="3086397" cy="4623816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D770277-365A-45B4-B4C0-C1695F1DC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966" y="3015802"/>
            <a:ext cx="3441777" cy="105933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69EAB3-485C-46CA-BB6F-2225B70C968D}"/>
              </a:ext>
            </a:extLst>
          </p:cNvPr>
          <p:cNvSpPr txBox="1"/>
          <p:nvPr/>
        </p:nvSpPr>
        <p:spPr>
          <a:xfrm>
            <a:off x="349862" y="6451571"/>
            <a:ext cx="857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kumimoji="1"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※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「学校は勉強しに来る所ではない、勉強の仕方を学ぶ所だ」</a:t>
            </a:r>
            <a:r>
              <a:rPr kumimoji="1"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―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さだまさし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374C43-1693-4D02-8436-10DC5BF517C5}"/>
              </a:ext>
            </a:extLst>
          </p:cNvPr>
          <p:cNvSpPr txBox="1"/>
          <p:nvPr/>
        </p:nvSpPr>
        <p:spPr>
          <a:xfrm>
            <a:off x="437695" y="115051"/>
            <a:ext cx="82686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キーワード２　勉強の仕方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30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-10792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5AC63D-AEA9-42D5-96DB-4BF9BB6329A3}"/>
              </a:ext>
            </a:extLst>
          </p:cNvPr>
          <p:cNvSpPr txBox="1"/>
          <p:nvPr/>
        </p:nvSpPr>
        <p:spPr>
          <a:xfrm>
            <a:off x="323528" y="765276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八幡</a:t>
            </a:r>
            <a:r>
              <a:rPr kumimoji="1" lang="en-US" altLang="ja-JP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｢</a:t>
            </a:r>
            <a:r>
              <a:rPr kumimoji="1" lang="ja-JP" altLang="en-US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監修）</a:t>
            </a:r>
            <a:r>
              <a:rPr kumimoji="1" lang="en-US" altLang="ja-JP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『</a:t>
            </a:r>
            <a:r>
              <a:rPr kumimoji="1" lang="ja-JP" altLang="en-US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センター試験英語過去問題集文法･語法頻出１７項目の演習 </a:t>
            </a:r>
            <a:r>
              <a:rPr kumimoji="1" lang="en-US" altLang="ja-JP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TREND17』</a:t>
            </a:r>
            <a:r>
              <a:rPr kumimoji="1" lang="ja-JP" altLang="en-US" sz="3200" dirty="0">
                <a:solidFill>
                  <a:srgbClr val="FF0000"/>
                </a:solidFill>
                <a:latin typeface="AR Pゴシック体S" pitchFamily="50" charset="-128"/>
                <a:ea typeface="AR Pゴシック体S" pitchFamily="50" charset="-128"/>
              </a:rPr>
              <a:t>（桐原書店）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58577CB-6DC5-456C-86BE-F45FDA5B8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628800"/>
            <a:ext cx="4505334" cy="300558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B2E437-072A-41FF-A7C9-B47A6149DADE}"/>
              </a:ext>
            </a:extLst>
          </p:cNvPr>
          <p:cNvSpPr txBox="1"/>
          <p:nvPr/>
        </p:nvSpPr>
        <p:spPr>
          <a:xfrm>
            <a:off x="611560" y="495289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accent2">
                    <a:lumMod val="50000"/>
                  </a:schemeClr>
                </a:solidFill>
                <a:latin typeface="AR Pゴシック体S" pitchFamily="50" charset="-128"/>
                <a:ea typeface="AR Pゴシック体S" pitchFamily="50" charset="-128"/>
              </a:rPr>
              <a:t>●「きりはらの森」ダウンロード　　　　　　　　　　　　　　　　 　　　　　　　　　　　</a:t>
            </a:r>
            <a:r>
              <a:rPr kumimoji="1"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AR Pゴシック体S" pitchFamily="50" charset="-128"/>
                <a:hlinkClick r:id="rId4"/>
              </a:rPr>
              <a:t>http://kiriharanomori.jp/</a:t>
            </a:r>
            <a:r>
              <a:rPr kumimoji="1" lang="ja-JP" altLang="en-US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AR Pゴシック体S" pitchFamily="50" charset="-128"/>
              </a:rPr>
              <a:t>　　</a:t>
            </a:r>
            <a:r>
              <a:rPr kumimoji="1" lang="en-US" altLang="ja-JP" sz="2800" dirty="0">
                <a:solidFill>
                  <a:schemeClr val="accent2">
                    <a:lumMod val="50000"/>
                  </a:schemeClr>
                </a:solidFill>
                <a:latin typeface="+mj-lt"/>
                <a:ea typeface="AR Pゴシック体S" pitchFamily="50" charset="-128"/>
              </a:rPr>
              <a:t>『TREND17』</a:t>
            </a:r>
            <a:r>
              <a:rPr kumimoji="1" lang="ja-JP" altLang="en-US" sz="28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を選択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8034DC-D8FA-4B21-85DD-A6168D8A1EFD}"/>
              </a:ext>
            </a:extLst>
          </p:cNvPr>
          <p:cNvSpPr txBox="1"/>
          <p:nvPr/>
        </p:nvSpPr>
        <p:spPr>
          <a:xfrm>
            <a:off x="107504" y="5906997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★</a:t>
            </a:r>
            <a:r>
              <a:rPr kumimoji="1" lang="en-US" altLang="ja-JP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1990</a:t>
            </a:r>
            <a:r>
              <a:rPr kumimoji="1" lang="ja-JP" altLang="en-US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年～</a:t>
            </a:r>
            <a:r>
              <a:rPr kumimoji="1" lang="en-US" altLang="ja-JP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2016</a:t>
            </a:r>
            <a:r>
              <a:rPr kumimoji="1" lang="ja-JP" altLang="en-US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年の本試・追試の全問題がクイズ形式で練習できる（無料）！</a:t>
            </a:r>
            <a:r>
              <a:rPr kumimoji="1" lang="en-US" altLang="ja-JP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 </a:t>
            </a:r>
            <a:r>
              <a:rPr kumimoji="1" lang="ja-JP" altLang="en-US" sz="2000" dirty="0">
                <a:latin typeface="FJS-ニューロダン ProN B" panose="02020800000000000000" pitchFamily="18" charset="-128"/>
                <a:ea typeface="FJS-ニューロダン ProN B" panose="02020800000000000000" pitchFamily="18" charset="-128"/>
              </a:rPr>
              <a:t>５分間あればスマホでちょっと練習！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F36B834-3103-4238-9748-0F235E7F7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687" y="3470299"/>
            <a:ext cx="2031809" cy="1862491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吹き出し: 円形 9">
            <a:extLst>
              <a:ext uri="{FF2B5EF4-FFF2-40B4-BE49-F238E27FC236}">
                <a16:creationId xmlns:a16="http://schemas.microsoft.com/office/drawing/2014/main" id="{1A610DB8-39C4-40D3-983F-3FD4150ADDE7}"/>
              </a:ext>
            </a:extLst>
          </p:cNvPr>
          <p:cNvSpPr/>
          <p:nvPr/>
        </p:nvSpPr>
        <p:spPr>
          <a:xfrm>
            <a:off x="323528" y="2319427"/>
            <a:ext cx="3672408" cy="2431124"/>
          </a:xfrm>
          <a:prstGeom prst="wedgeEllipseCallout">
            <a:avLst>
              <a:gd name="adj1" fmla="val 59277"/>
              <a:gd name="adj2" fmla="val 401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「勉強の仕方」を教えて！！</a:t>
            </a:r>
            <a:endParaRPr kumimoji="1" lang="en-US" altLang="ja-JP" sz="24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ココは質よりも「量」がモノを言う分野！！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419EE-20B4-4874-B337-6A9396B09F59}"/>
              </a:ext>
            </a:extLst>
          </p:cNvPr>
          <p:cNvSpPr txBox="1"/>
          <p:nvPr/>
        </p:nvSpPr>
        <p:spPr>
          <a:xfrm>
            <a:off x="792953" y="-9561"/>
            <a:ext cx="7342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第２問</a:t>
            </a:r>
            <a:r>
              <a:rPr lang="en-US" altLang="ja-JP" sz="4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</a:t>
            </a:r>
            <a:r>
              <a:rPr lang="ja-JP" altLang="en-US" sz="4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文法・語法では</a:t>
            </a:r>
            <a:r>
              <a:rPr lang="en-US" altLang="ja-JP" sz="4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…</a:t>
            </a:r>
            <a:endParaRPr kumimoji="1" lang="ja-JP" altLang="en-US" sz="44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02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0382952F-7C11-4531-BA86-035031E0D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09C516-A59E-40DE-91E7-AECF3B3E0488}"/>
              </a:ext>
            </a:extLst>
          </p:cNvPr>
          <p:cNvGrpSpPr/>
          <p:nvPr/>
        </p:nvGrpSpPr>
        <p:grpSpPr>
          <a:xfrm>
            <a:off x="974" y="-37255"/>
            <a:ext cx="9144000" cy="6868792"/>
            <a:chOff x="0" y="0"/>
            <a:chExt cx="9144000" cy="6868792"/>
          </a:xfrm>
        </p:grpSpPr>
        <p:pic>
          <p:nvPicPr>
            <p:cNvPr id="5" name="Picture 11" descr="C:\Users\kawai\Desktop\a0800_000880_m_海中.jpg">
              <a:extLst>
                <a:ext uri="{FF2B5EF4-FFF2-40B4-BE49-F238E27FC236}">
                  <a16:creationId xmlns:a16="http://schemas.microsoft.com/office/drawing/2014/main" id="{1C75870A-25FF-4493-AB17-E55903259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876F51A-0073-4ECD-AE06-744B22FF8F68}"/>
                </a:ext>
              </a:extLst>
            </p:cNvPr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9776E46D-4BA9-490D-BFC8-A79FDA9C0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5" y="905618"/>
            <a:ext cx="7384227" cy="49228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B0DAC2-9CC0-4746-9634-7B0F504959E2}"/>
              </a:ext>
            </a:extLst>
          </p:cNvPr>
          <p:cNvSpPr txBox="1"/>
          <p:nvPr/>
        </p:nvSpPr>
        <p:spPr>
          <a:xfrm>
            <a:off x="582245" y="5991061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★頻出ジャンルごとに１０，２０，３０，４０，５０題を選んでクイズ形式で四択練習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7926AD3-C12A-4BF2-8940-E2128EE1F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218933"/>
            <a:ext cx="3444539" cy="105469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4B19F44-77AC-41E8-8222-FF7601EA5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98747"/>
            <a:ext cx="7058343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2">
                  <a:lumMod val="60000"/>
                  <a:lumOff val="40000"/>
                </a:schemeClr>
              </a:contourClr>
            </a:sp3d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「きりはらの森」で演習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9000" b="1" dirty="0">
              <a:ln w="11430"/>
              <a:gradFill>
                <a:gsLst>
                  <a:gs pos="0">
                    <a:srgbClr val="FF5050"/>
                  </a:gs>
                  <a:gs pos="32000">
                    <a:srgbClr val="FF5050"/>
                  </a:gs>
                  <a:gs pos="100000">
                    <a:srgbClr val="FFB9B9"/>
                  </a:gs>
                </a:gsLst>
                <a:lin ang="5400000" scaled="0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HGP創英角ｺﾞｼｯｸUB" pitchFamily="50" charset="-128"/>
              <a:ea typeface="HGP創英角ｺﾞｼｯｸUB" pitchFamily="50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6" presetClass="emph" presetSubtype="0" repeatCount="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C4742E-D4EC-4295-AAFD-2B13B29B3A39}"/>
              </a:ext>
            </a:extLst>
          </p:cNvPr>
          <p:cNvSpPr txBox="1"/>
          <p:nvPr/>
        </p:nvSpPr>
        <p:spPr>
          <a:xfrm>
            <a:off x="816725" y="145784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★実はおろそかにされている問題が</a:t>
            </a:r>
            <a:r>
              <a:rPr kumimoji="1" lang="en-US" altLang="ja-JP" sz="4400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…</a:t>
            </a:r>
            <a:r>
              <a:rPr kumimoji="1" lang="ja-JP" altLang="en-US" sz="4400" dirty="0">
                <a:solidFill>
                  <a:srgbClr val="FF0000"/>
                </a:solidFill>
                <a:latin typeface="AR Pゴシック体S" panose="020B0600010101010101" pitchFamily="50" charset="-128"/>
                <a:ea typeface="AR Pゴシック体S" panose="020B0600010101010101" pitchFamily="50" charset="-128"/>
              </a:rPr>
              <a:t>それは？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8705A89-4C59-4D84-A9EF-54B94446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607" y="1036176"/>
            <a:ext cx="3060457" cy="249348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187123-9CC2-4B89-A360-3EFEB8A2DEBC}"/>
              </a:ext>
            </a:extLst>
          </p:cNvPr>
          <p:cNvSpPr txBox="1"/>
          <p:nvPr/>
        </p:nvSpPr>
        <p:spPr>
          <a:xfrm>
            <a:off x="119496" y="3105835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第１問　発音・アクセント問題では</a:t>
            </a:r>
            <a:r>
              <a:rPr lang="en-US" altLang="ja-JP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…</a:t>
            </a:r>
            <a:endParaRPr kumimoji="1" lang="ja-JP" altLang="en-US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235F4B-0913-48C4-9EB5-707540C235BB}"/>
              </a:ext>
            </a:extLst>
          </p:cNvPr>
          <p:cNvSpPr txBox="1"/>
          <p:nvPr/>
        </p:nvSpPr>
        <p:spPr>
          <a:xfrm>
            <a:off x="323528" y="1628507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（１）「基本ルール」の確認</a:t>
            </a:r>
            <a:endParaRPr kumimoji="1" lang="en-US" altLang="ja-JP" sz="2800" dirty="0"/>
          </a:p>
          <a:p>
            <a:r>
              <a:rPr kumimoji="1" lang="ja-JP" altLang="en-US" sz="2800" dirty="0"/>
              <a:t>（２）「頻出語リスト」の音読</a:t>
            </a:r>
            <a:endParaRPr kumimoji="1" lang="en-US" altLang="ja-JP" sz="2800" dirty="0"/>
          </a:p>
          <a:p>
            <a:r>
              <a:rPr kumimoji="1" lang="ja-JP" altLang="en-US" sz="2800" dirty="0"/>
              <a:t>（３）</a:t>
            </a:r>
            <a:r>
              <a:rPr kumimoji="1" lang="en-US" altLang="ja-JP" sz="2800" dirty="0"/>
              <a:t>2</a:t>
            </a:r>
            <a:r>
              <a:rPr kumimoji="1" lang="ja-JP" altLang="en-US" sz="2800" dirty="0"/>
              <a:t>枚組</a:t>
            </a:r>
            <a:r>
              <a:rPr kumimoji="1" lang="en-US" altLang="ja-JP" sz="2800" dirty="0"/>
              <a:t>CD</a:t>
            </a:r>
            <a:r>
              <a:rPr kumimoji="1" lang="ja-JP" altLang="en-US" sz="2800" dirty="0"/>
              <a:t>を繰り返し活用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B29BA004-7DAD-4B52-A04B-2683B8AD5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697" y="3886068"/>
            <a:ext cx="4149643" cy="2769887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970EA9-73E5-440D-B80E-33796488803B}"/>
              </a:ext>
            </a:extLst>
          </p:cNvPr>
          <p:cNvSpPr txBox="1"/>
          <p:nvPr/>
        </p:nvSpPr>
        <p:spPr>
          <a:xfrm>
            <a:off x="4644008" y="6415817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+mj-ea"/>
                <a:ea typeface="+mj-ea"/>
              </a:rPr>
              <a:t>　　▲松江北高で製作した</a:t>
            </a:r>
            <a:r>
              <a:rPr kumimoji="1" lang="en-US" altLang="ja-JP" dirty="0">
                <a:latin typeface="+mj-ea"/>
                <a:ea typeface="+mj-ea"/>
              </a:rPr>
              <a:t>CD</a:t>
            </a:r>
            <a:r>
              <a:rPr kumimoji="1" lang="ja-JP" altLang="en-US" dirty="0">
                <a:latin typeface="+mj-ea"/>
                <a:ea typeface="+mj-ea"/>
              </a:rPr>
              <a:t>２枚組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ACDA08CA-E186-4EB1-A62F-FFEEFE51ACD8}"/>
              </a:ext>
            </a:extLst>
          </p:cNvPr>
          <p:cNvSpPr/>
          <p:nvPr/>
        </p:nvSpPr>
        <p:spPr>
          <a:xfrm>
            <a:off x="827584" y="4005064"/>
            <a:ext cx="3384376" cy="1512168"/>
          </a:xfrm>
          <a:prstGeom prst="wedgeRoundRectCallout">
            <a:avLst>
              <a:gd name="adj1" fmla="val 59830"/>
              <a:gd name="adj2" fmla="val 397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音声</a:t>
            </a:r>
            <a:r>
              <a:rPr kumimoji="1" lang="en-US" altLang="ja-JP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CD</a:t>
            </a:r>
            <a:r>
              <a:rPr kumimoji="1"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を</a:t>
            </a:r>
            <a:endParaRPr kumimoji="1" lang="en-US" altLang="ja-JP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kumimoji="1"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音読せよ！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E6558E2-CA31-464A-9223-67199FDDA16D}"/>
              </a:ext>
            </a:extLst>
          </p:cNvPr>
          <p:cNvSpPr/>
          <p:nvPr/>
        </p:nvSpPr>
        <p:spPr>
          <a:xfrm>
            <a:off x="0" y="5877928"/>
            <a:ext cx="54296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成績上位者も落とす理由は？</a:t>
            </a:r>
          </a:p>
        </p:txBody>
      </p:sp>
    </p:spTree>
    <p:extLst>
      <p:ext uri="{BB962C8B-B14F-4D97-AF65-F5344CB8AC3E}">
        <p14:creationId xmlns:p14="http://schemas.microsoft.com/office/powerpoint/2010/main" val="19062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1263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02C1DFE-13A8-4937-95C9-8D15D86AF549}"/>
              </a:ext>
            </a:extLst>
          </p:cNvPr>
          <p:cNvSpPr/>
          <p:nvPr/>
        </p:nvSpPr>
        <p:spPr>
          <a:xfrm>
            <a:off x="5284536" y="1152847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ja-JP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DEE06C-FF11-4386-8FC0-76311C0E6033}"/>
              </a:ext>
            </a:extLst>
          </p:cNvPr>
          <p:cNvSpPr txBox="1"/>
          <p:nvPr/>
        </p:nvSpPr>
        <p:spPr>
          <a:xfrm>
            <a:off x="179512" y="6453336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松江北高の模試の「見直しプリント」（２０１５～２０１７）は</a:t>
            </a:r>
            <a:r>
              <a:rPr lang="en-US" altLang="ja-JP" dirty="0"/>
              <a:t>CD</a:t>
            </a:r>
            <a:r>
              <a:rPr kumimoji="1" lang="ja-JP" altLang="en-US" dirty="0"/>
              <a:t>データ集に収録されています。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8EFA5C-3417-4EE4-B730-7B90B7981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87" y="1220580"/>
            <a:ext cx="1877731" cy="2280102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89E2782-3BA3-4AE3-88BE-729E33BC1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02" y="1988840"/>
            <a:ext cx="6065798" cy="4043865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F02DEA3-DAF0-4152-BD25-72ADFD98D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640147"/>
            <a:ext cx="4925995" cy="2688569"/>
          </a:xfrm>
          <a:prstGeom prst="rect">
            <a:avLst/>
          </a:prstGeom>
        </p:spPr>
      </p:pic>
      <p:sp>
        <p:nvSpPr>
          <p:cNvPr id="8" name="テキスト ボックス 5">
            <a:extLst>
              <a:ext uri="{FF2B5EF4-FFF2-40B4-BE49-F238E27FC236}">
                <a16:creationId xmlns:a16="http://schemas.microsoft.com/office/drawing/2014/main" id="{4959AFB5-EAD2-4BDB-ACA6-C88D4C019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861046"/>
            <a:ext cx="381642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800" dirty="0">
                <a:latin typeface="HG創英角ﾎﾟｯﾌﾟ体" pitchFamily="49" charset="-128"/>
                <a:ea typeface="HG創英角ﾎﾟｯﾌﾟ体" pitchFamily="49" charset="-128"/>
              </a:rPr>
              <a:t>『</a:t>
            </a:r>
            <a:r>
              <a:rPr lang="ja-JP" altLang="en-US" sz="2800" dirty="0">
                <a:latin typeface="HG創英角ﾎﾟｯﾌﾟ体" pitchFamily="49" charset="-128"/>
                <a:ea typeface="HG創英角ﾎﾟｯﾌﾟ体" pitchFamily="49" charset="-128"/>
              </a:rPr>
              <a:t>重要問題演習</a:t>
            </a:r>
            <a:r>
              <a:rPr lang="en-US" altLang="ja-JP" sz="2800" dirty="0">
                <a:latin typeface="HG創英角ﾎﾟｯﾌﾟ体" pitchFamily="49" charset="-128"/>
                <a:ea typeface="HG創英角ﾎﾟｯﾌﾟ体" pitchFamily="49" charset="-128"/>
              </a:rPr>
              <a:t>』</a:t>
            </a:r>
            <a:r>
              <a:rPr lang="ja-JP" altLang="en-US" sz="2800" dirty="0">
                <a:latin typeface="HG創英角ﾎﾟｯﾌﾟ体" pitchFamily="49" charset="-128"/>
                <a:ea typeface="HG創英角ﾎﾟｯﾌﾟ体" pitchFamily="49" charset="-128"/>
              </a:rPr>
              <a:t>を２回繰り返した。</a:t>
            </a:r>
            <a:r>
              <a:rPr lang="en-US" altLang="ja-JP" sz="2800" dirty="0">
                <a:latin typeface="HG創英角ﾎﾟｯﾌﾟ体" pitchFamily="49" charset="-128"/>
                <a:ea typeface="HG創英角ﾎﾟｯﾌﾟ体" pitchFamily="49" charset="-128"/>
              </a:rPr>
              <a:t>『</a:t>
            </a:r>
            <a:r>
              <a:rPr lang="ja-JP" altLang="en-US" sz="2800" dirty="0">
                <a:latin typeface="HG創英角ﾎﾟｯﾌﾟ体" pitchFamily="49" charset="-128"/>
                <a:ea typeface="HG創英角ﾎﾟｯﾌﾟ体" pitchFamily="49" charset="-128"/>
              </a:rPr>
              <a:t>音読英単語</a:t>
            </a:r>
            <a:r>
              <a:rPr lang="en-US" altLang="ja-JP" sz="2800" dirty="0">
                <a:latin typeface="HG創英角ﾎﾟｯﾌﾟ体" pitchFamily="49" charset="-128"/>
                <a:ea typeface="HG創英角ﾎﾟｯﾌﾟ体" pitchFamily="49" charset="-128"/>
              </a:rPr>
              <a:t>』</a:t>
            </a:r>
            <a:r>
              <a:rPr lang="ja-JP" altLang="en-US" sz="2800" dirty="0">
                <a:latin typeface="HG創英角ﾎﾟｯﾌﾟ体" pitchFamily="49" charset="-128"/>
                <a:ea typeface="HG創英角ﾎﾟｯﾌﾟ体" pitchFamily="49" charset="-128"/>
              </a:rPr>
              <a:t>を７回反復練習を繰り返した。模試は必ず見直した。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830A91E-8D06-4189-BEB9-B160A3A56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0429" y="2520435"/>
            <a:ext cx="1618909" cy="1064791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D9F0587-BEC0-44DA-889C-67D8B199756C}"/>
              </a:ext>
            </a:extLst>
          </p:cNvPr>
          <p:cNvSpPr txBox="1"/>
          <p:nvPr/>
        </p:nvSpPr>
        <p:spPr>
          <a:xfrm>
            <a:off x="755576" y="157206"/>
            <a:ext cx="72523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キーワード３　繰り返し</a:t>
            </a:r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9DFF82B-713C-436D-99E2-51F768C86BEB}"/>
              </a:ext>
            </a:extLst>
          </p:cNvPr>
          <p:cNvSpPr txBox="1"/>
          <p:nvPr/>
        </p:nvSpPr>
        <p:spPr>
          <a:xfrm>
            <a:off x="1882724" y="1167386"/>
            <a:ext cx="59195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やりっ放しはダメ！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19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8662" y="0"/>
            <a:ext cx="9144000" cy="6868792"/>
            <a:chOff x="0" y="0"/>
            <a:chExt cx="9144000" cy="6868792"/>
          </a:xfrm>
        </p:grpSpPr>
        <p:pic>
          <p:nvPicPr>
            <p:cNvPr id="7" name="Picture 11" descr="C:\Users\kawai\Desktop\a0800_000880_m_海中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正方形/長方形 5"/>
            <p:cNvSpPr/>
            <p:nvPr/>
          </p:nvSpPr>
          <p:spPr>
            <a:xfrm>
              <a:off x="0" y="10792"/>
              <a:ext cx="9144000" cy="6858000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chemeClr val="bg1">
                    <a:alpha val="3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FC533F-FE94-4971-9052-73F2C83E19A6}"/>
              </a:ext>
            </a:extLst>
          </p:cNvPr>
          <p:cNvSpPr txBox="1"/>
          <p:nvPr/>
        </p:nvSpPr>
        <p:spPr>
          <a:xfrm>
            <a:off x="251520" y="645333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　　　　　　　　　　　　　　　　　　　</a:t>
            </a:r>
            <a:r>
              <a:rPr kumimoji="1" lang="en-US" altLang="ja-JP" dirty="0"/>
              <a:t>※</a:t>
            </a:r>
            <a:r>
              <a:rPr kumimoji="1" lang="ja-JP" altLang="en-US" dirty="0"/>
              <a:t>いい意味での「危機感」「競争意識」は重要な要素</a:t>
            </a:r>
          </a:p>
        </p:txBody>
      </p:sp>
      <p:graphicFrame>
        <p:nvGraphicFramePr>
          <p:cNvPr id="11" name="グラフ 10">
            <a:extLst>
              <a:ext uri="{FF2B5EF4-FFF2-40B4-BE49-F238E27FC236}">
                <a16:creationId xmlns:a16="http://schemas.microsoft.com/office/drawing/2014/main" id="{E559A7D6-7599-4F8E-906E-2D28C8FE0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4824"/>
              </p:ext>
            </p:extLst>
          </p:nvPr>
        </p:nvGraphicFramePr>
        <p:xfrm>
          <a:off x="683568" y="1275481"/>
          <a:ext cx="7272808" cy="508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91007994-4762-40AD-899A-33F4B317A864}"/>
              </a:ext>
            </a:extLst>
          </p:cNvPr>
          <p:cNvSpPr/>
          <p:nvPr/>
        </p:nvSpPr>
        <p:spPr>
          <a:xfrm>
            <a:off x="5696001" y="1183977"/>
            <a:ext cx="2232248" cy="1800200"/>
          </a:xfrm>
          <a:prstGeom prst="wedgeRectCallout">
            <a:avLst>
              <a:gd name="adj1" fmla="val -43392"/>
              <a:gd name="adj2" fmla="val 66181"/>
            </a:avLst>
          </a:prstGeom>
          <a:solidFill>
            <a:srgbClr val="FF0000"/>
          </a:solidFill>
          <a:effectLst>
            <a:outerShdw dist="50800" dir="5400000" algn="ctr" rotWithShape="0">
              <a:srgbClr val="000000">
                <a:alpha val="43137"/>
              </a:srgbClr>
            </a:outerShdw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負けに不思議の負けなし！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A856B5B-FC5B-403E-BCEB-92E09515767D}"/>
              </a:ext>
            </a:extLst>
          </p:cNvPr>
          <p:cNvSpPr/>
          <p:nvPr/>
        </p:nvSpPr>
        <p:spPr>
          <a:xfrm>
            <a:off x="831293" y="4797152"/>
            <a:ext cx="73661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散歩のついでに富士山に登った人はいない！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6A3D88-7380-4F13-90AD-51DC80BE2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215756"/>
            <a:ext cx="1077065" cy="154606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1A05E1B-CED6-4E60-87B0-DB5E7DE0D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527" y="3818656"/>
            <a:ext cx="1411031" cy="1082792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176F785-9C8B-4341-A954-34605FB2AE1F}"/>
              </a:ext>
            </a:extLst>
          </p:cNvPr>
          <p:cNvSpPr/>
          <p:nvPr/>
        </p:nvSpPr>
        <p:spPr>
          <a:xfrm>
            <a:off x="2694999" y="5267875"/>
            <a:ext cx="526137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▲北高日本一の頃　３７３⇒３５５⇒３６２人合格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EEF9EE5-DEAC-40C8-8508-8E72EDA54B4A}"/>
              </a:ext>
            </a:extLst>
          </p:cNvPr>
          <p:cNvSpPr txBox="1"/>
          <p:nvPr/>
        </p:nvSpPr>
        <p:spPr>
          <a:xfrm>
            <a:off x="654964" y="75567"/>
            <a:ext cx="75424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 Pゴシック体S" panose="020B0A00000000000000" pitchFamily="50" charset="-128"/>
                <a:ea typeface="AR Pゴシック体S" panose="020B0A00000000000000" pitchFamily="50" charset="-128"/>
              </a:rPr>
              <a:t>キーワード４　危機意識</a:t>
            </a:r>
          </a:p>
          <a:p>
            <a:pPr algn="ctr"/>
            <a:endParaRPr kumimoji="1" lang="en-US" altLang="ja-JP" sz="90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5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ccel="100000" autoRev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インテグラル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998</Words>
  <Application>Microsoft Office PowerPoint</Application>
  <PresentationFormat>画面に合わせる (4:3)</PresentationFormat>
  <Paragraphs>165</Paragraphs>
  <Slides>27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53" baseType="lpstr">
      <vt:lpstr>AR Pゴシック体S</vt:lpstr>
      <vt:lpstr>AR Pマーカー体E</vt:lpstr>
      <vt:lpstr>AR P明朝体U</vt:lpstr>
      <vt:lpstr>AR明朝体U</vt:lpstr>
      <vt:lpstr>ＤＣＧクリスタルW5</vt:lpstr>
      <vt:lpstr>ＤＦ特太ゴシック体</vt:lpstr>
      <vt:lpstr>ＤＨＰ特太ゴシック体</vt:lpstr>
      <vt:lpstr>FJS-ニューロダン ProN B</vt:lpstr>
      <vt:lpstr>HGP創英角ｺﾞｼｯｸUB</vt:lpstr>
      <vt:lpstr>HGP創英角ﾎﾟｯﾌﾟ体</vt:lpstr>
      <vt:lpstr>HGS創英角ﾎﾟｯﾌﾟ体</vt:lpstr>
      <vt:lpstr>HG丸ｺﾞｼｯｸM-PRO</vt:lpstr>
      <vt:lpstr>HG創英角ｺﾞｼｯｸUB</vt:lpstr>
      <vt:lpstr>HG創英角ﾎﾟｯﾌﾟ体</vt:lpstr>
      <vt:lpstr>ＭＳ Ｐゴシック</vt:lpstr>
      <vt:lpstr>メイリオ</vt:lpstr>
      <vt:lpstr>游ゴシック</vt:lpstr>
      <vt:lpstr>Arial</vt:lpstr>
      <vt:lpstr>Calibri</vt:lpstr>
      <vt:lpstr>Impact</vt:lpstr>
      <vt:lpstr>Times New Roman</vt:lpstr>
      <vt:lpstr>Tw Cen MT</vt:lpstr>
      <vt:lpstr>Tw Cen MT Condensed</vt:lpstr>
      <vt:lpstr>Wingdings 3</vt:lpstr>
      <vt:lpstr>Office ​​テーマ</vt:lpstr>
      <vt:lpstr>インテグラル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●試験問題評価委員会報告書 高等学校教科担当者 教育研究団体 問題作成部会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kawai</dc:creator>
  <cp:lastModifiedBy>Owner</cp:lastModifiedBy>
  <cp:revision>108</cp:revision>
  <cp:lastPrinted>2017-07-02T01:26:04Z</cp:lastPrinted>
  <dcterms:created xsi:type="dcterms:W3CDTF">2011-12-01T07:59:41Z</dcterms:created>
  <dcterms:modified xsi:type="dcterms:W3CDTF">2017-07-05T00:41:37Z</dcterms:modified>
</cp:coreProperties>
</file>